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3" r:id="rId2"/>
    <p:sldId id="291" r:id="rId3"/>
    <p:sldId id="282" r:id="rId4"/>
    <p:sldId id="285" r:id="rId5"/>
    <p:sldId id="292" r:id="rId6"/>
    <p:sldId id="288" r:id="rId7"/>
    <p:sldId id="289" r:id="rId8"/>
    <p:sldId id="29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66"/>
    <a:srgbClr val="FF3399"/>
    <a:srgbClr val="FFFF00"/>
    <a:srgbClr val="FFFF66"/>
    <a:srgbClr val="FF66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4DF2C-4517-42B5-B8F1-A1A574F876E5}" type="doc">
      <dgm:prSet loTypeId="urn:microsoft.com/office/officeart/2009/3/layout/StepUpProcess" loCatId="process" qsTypeId="urn:microsoft.com/office/officeart/2005/8/quickstyle/3d4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FB284A89-4B35-493A-9D87-8A6FD6DB2B89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– </a:t>
          </a:r>
        </a:p>
        <a:p>
          <a:pPr algn="ctr">
            <a:lnSpc>
              <a:spcPct val="90000"/>
            </a:lnSpc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18.03.2019  </a:t>
          </a:r>
        </a:p>
        <a:p>
          <a:pPr algn="ctr">
            <a:lnSpc>
              <a:spcPct val="90000"/>
            </a:lnSpc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Реєстрація на ЗНО на сайті </a:t>
          </a:r>
          <a:r>
            <a:rPr lang="en-US" sz="1800" b="1" u="sng" kern="1200" dirty="0" smtClean="0">
              <a:latin typeface="Comic Sans MS" panose="030F0702030302020204" pitchFamily="66" charset="0"/>
              <a:ea typeface="+mn-ea"/>
              <a:cs typeface="+mn-cs"/>
            </a:rPr>
            <a:t>testportal.gov.ua</a:t>
          </a:r>
          <a:endParaRPr lang="ru-RU" sz="1800" b="1" u="sng" kern="1200" dirty="0" smtClean="0">
            <a:latin typeface="Comic Sans MS" panose="030F0702030302020204" pitchFamily="66" charset="0"/>
            <a:ea typeface="+mn-ea"/>
            <a:cs typeface="+mn-cs"/>
          </a:endParaRPr>
        </a:p>
        <a:p>
          <a:pPr algn="l">
            <a:lnSpc>
              <a:spcPct val="100000"/>
            </a:lnSpc>
          </a:pPr>
          <a:endParaRPr lang="uk-UA" sz="1400" kern="1200" dirty="0" smtClean="0">
            <a:latin typeface="Comic Sans MS" panose="030F0702030302020204" pitchFamily="66" charset="0"/>
          </a:endParaRPr>
        </a:p>
      </dgm:t>
    </dgm:pt>
    <dgm:pt modelId="{FA7D1B41-C020-490F-B2F2-38A112549F53}" type="parTrans" cxnId="{5023E58C-D115-4928-B3FC-49DC76990BC1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1B1E6BE3-E724-4127-A7B5-E9440442EFE0}" type="sibTrans" cxnId="{5023E58C-D115-4928-B3FC-49DC76990BC1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97C2E7B8-5AEA-40F3-87D4-E66045653082}">
      <dgm:prSet phldrT="[Текст]" custT="1"/>
      <dgm:spPr/>
      <dgm:t>
        <a:bodyPr/>
        <a:lstStyle/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05.02 -</a:t>
          </a:r>
        </a:p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25.03.2019 </a:t>
          </a:r>
          <a:r>
            <a:rPr lang="uk-UA" sz="2400" kern="1200" dirty="0" smtClean="0">
              <a:latin typeface="Comic Sans MS" panose="030F0702030302020204" pitchFamily="66" charset="0"/>
            </a:rPr>
            <a:t> </a:t>
          </a:r>
        </a:p>
        <a:p>
          <a:pPr algn="ctr"/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Внесення змін до реєстраційних даних (перереєстрація)</a:t>
          </a:r>
        </a:p>
      </dgm:t>
    </dgm:pt>
    <dgm:pt modelId="{DC5C1DBB-EFA1-42C3-9BC7-46603EE45C3C}" type="parTrans" cxnId="{6F228822-BB69-436A-BF06-9054BBEB5236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4B829E79-CF95-41E2-924B-3ABC8428E6D5}" type="sibTrans" cxnId="{6F228822-BB69-436A-BF06-9054BBEB5236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E42517F9-3E00-40CC-BCD6-1C521E011435}">
      <dgm:prSet phldrT="[Текст]" custT="1"/>
      <dgm:spPr/>
      <dgm:t>
        <a:bodyPr/>
        <a:lstStyle/>
        <a:p>
          <a:pPr algn="ctr"/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30.04.2019  </a:t>
          </a:r>
        </a:p>
        <a:p>
          <a:pPr algn="ctr"/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014448EB-6D8B-4D80-B797-965ABF24EF50}" type="parTrans" cxnId="{2EC0B08A-3D36-4FE0-B506-8A1B901FF107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4EB5A008-6571-4D74-BAAD-62F4433B2DD5}" type="sibTrans" cxnId="{2EC0B08A-3D36-4FE0-B506-8A1B901FF107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352D93BE-BADD-415B-9AC8-F43ADBA10178}">
      <dgm:prSet custT="1"/>
      <dgm:spPr/>
      <dgm:t>
        <a:bodyPr/>
        <a:lstStyle/>
        <a:p>
          <a:pPr algn="ctr"/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21.05 - 13.06.2019  </a:t>
          </a:r>
        </a:p>
        <a:p>
          <a:pPr algn="ctr"/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Проведення основної сесії ЗНО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E0AB440C-1A1B-4C26-B4A0-46F24089DFEA}" type="parTrans" cxnId="{7E2A6C45-AD2E-4057-B8AA-E0CA7E4341F5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D5567CF3-DBC2-4569-9D87-AFC061CD7CD0}" type="sibTrans" cxnId="{7E2A6C45-AD2E-4057-B8AA-E0CA7E4341F5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BD65E9CC-1EE3-45FA-9A5F-D60230767EBD}">
      <dgm:prSet custT="1"/>
      <dgm:spPr/>
      <dgm:t>
        <a:bodyPr/>
        <a:lstStyle/>
        <a:p>
          <a:pPr algn="ctr"/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25.06.2019  </a:t>
          </a:r>
        </a:p>
        <a:p>
          <a:pPr algn="ctr"/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результатів ЗНО на інформаційних сторінках учасників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AE72C902-C9B5-4DE8-BFFF-F2B6999B223B}" type="parTrans" cxnId="{9AB017C1-6B8A-4DEF-B998-26F82B2203AF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58261173-F572-43C8-9B06-E4EB645BCA5B}" type="sibTrans" cxnId="{9AB017C1-6B8A-4DEF-B998-26F82B2203AF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2FFB8CB2-4D3E-4528-8F2D-2E870F932E8B}" type="pres">
      <dgm:prSet presAssocID="{5504DF2C-4517-42B5-B8F1-A1A574F876E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FDEB9D3-AA78-4805-8A75-17322D4C9B5F}" type="pres">
      <dgm:prSet presAssocID="{FB284A89-4B35-493A-9D87-8A6FD6DB2B89}" presName="composite" presStyleCnt="0"/>
      <dgm:spPr/>
      <dgm:t>
        <a:bodyPr/>
        <a:lstStyle/>
        <a:p>
          <a:endParaRPr lang="ru-RU"/>
        </a:p>
      </dgm:t>
    </dgm:pt>
    <dgm:pt modelId="{8E1B84E4-C8B1-4F00-9BE0-44A011C0EA98}" type="pres">
      <dgm:prSet presAssocID="{FB284A89-4B35-493A-9D87-8A6FD6DB2B89}" presName="LShape" presStyleLbl="alignNode1" presStyleIdx="0" presStyleCnt="9"/>
      <dgm:spPr/>
      <dgm:t>
        <a:bodyPr/>
        <a:lstStyle/>
        <a:p>
          <a:endParaRPr lang="ru-RU"/>
        </a:p>
      </dgm:t>
    </dgm:pt>
    <dgm:pt modelId="{61287AA8-230E-4214-92F3-D6D2877A34F4}" type="pres">
      <dgm:prSet presAssocID="{FB284A89-4B35-493A-9D87-8A6FD6DB2B89}" presName="ParentText" presStyleLbl="revTx" presStyleIdx="0" presStyleCnt="5" custScaleX="125342" custLinFactNeighborX="-131" custLinFactNeighborY="-24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BFC89-C3A6-493E-8FBC-7B11D7C199CE}" type="pres">
      <dgm:prSet presAssocID="{FB284A89-4B35-493A-9D87-8A6FD6DB2B89}" presName="Triangle" presStyleLbl="alignNode1" presStyleIdx="1" presStyleCnt="9"/>
      <dgm:spPr/>
      <dgm:t>
        <a:bodyPr/>
        <a:lstStyle/>
        <a:p>
          <a:endParaRPr lang="ru-RU"/>
        </a:p>
      </dgm:t>
    </dgm:pt>
    <dgm:pt modelId="{A063BAE6-E83B-42EB-9B60-A00562C37D28}" type="pres">
      <dgm:prSet presAssocID="{1B1E6BE3-E724-4127-A7B5-E9440442EFE0}" presName="sibTrans" presStyleCnt="0"/>
      <dgm:spPr/>
      <dgm:t>
        <a:bodyPr/>
        <a:lstStyle/>
        <a:p>
          <a:endParaRPr lang="ru-RU"/>
        </a:p>
      </dgm:t>
    </dgm:pt>
    <dgm:pt modelId="{6C876CC4-0FC3-4E79-AA5D-E75A7912E650}" type="pres">
      <dgm:prSet presAssocID="{1B1E6BE3-E724-4127-A7B5-E9440442EFE0}" presName="space" presStyleCnt="0"/>
      <dgm:spPr/>
      <dgm:t>
        <a:bodyPr/>
        <a:lstStyle/>
        <a:p>
          <a:endParaRPr lang="ru-RU"/>
        </a:p>
      </dgm:t>
    </dgm:pt>
    <dgm:pt modelId="{208D2B7A-A41A-4093-96AE-0F9D55105282}" type="pres">
      <dgm:prSet presAssocID="{97C2E7B8-5AEA-40F3-87D4-E66045653082}" presName="composite" presStyleCnt="0"/>
      <dgm:spPr/>
      <dgm:t>
        <a:bodyPr/>
        <a:lstStyle/>
        <a:p>
          <a:endParaRPr lang="ru-RU"/>
        </a:p>
      </dgm:t>
    </dgm:pt>
    <dgm:pt modelId="{7E101DC6-582B-46E7-B6B7-3365B72A66D9}" type="pres">
      <dgm:prSet presAssocID="{97C2E7B8-5AEA-40F3-87D4-E66045653082}" presName="LShape" presStyleLbl="alignNode1" presStyleIdx="2" presStyleCnt="9"/>
      <dgm:spPr/>
      <dgm:t>
        <a:bodyPr/>
        <a:lstStyle/>
        <a:p>
          <a:endParaRPr lang="ru-RU"/>
        </a:p>
      </dgm:t>
    </dgm:pt>
    <dgm:pt modelId="{59B041BC-0083-4B1E-8528-DD62BFB4ED3E}" type="pres">
      <dgm:prSet presAssocID="{97C2E7B8-5AEA-40F3-87D4-E66045653082}" presName="ParentText" presStyleLbl="revTx" presStyleIdx="1" presStyleCnt="5" custScaleX="123411" custLinFactNeighborX="1234" custLinFactNeighborY="1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4261F-6443-4087-BE1D-D5054F0FEE51}" type="pres">
      <dgm:prSet presAssocID="{97C2E7B8-5AEA-40F3-87D4-E66045653082}" presName="Triangle" presStyleLbl="alignNode1" presStyleIdx="3" presStyleCnt="9"/>
      <dgm:spPr/>
      <dgm:t>
        <a:bodyPr/>
        <a:lstStyle/>
        <a:p>
          <a:endParaRPr lang="ru-RU"/>
        </a:p>
      </dgm:t>
    </dgm:pt>
    <dgm:pt modelId="{8183CBFD-FF22-4C3A-9A45-E192E315148A}" type="pres">
      <dgm:prSet presAssocID="{4B829E79-CF95-41E2-924B-3ABC8428E6D5}" presName="sibTrans" presStyleCnt="0"/>
      <dgm:spPr/>
      <dgm:t>
        <a:bodyPr/>
        <a:lstStyle/>
        <a:p>
          <a:endParaRPr lang="ru-RU"/>
        </a:p>
      </dgm:t>
    </dgm:pt>
    <dgm:pt modelId="{3C1CFD6A-C65E-497C-82EF-798DD5BA088B}" type="pres">
      <dgm:prSet presAssocID="{4B829E79-CF95-41E2-924B-3ABC8428E6D5}" presName="space" presStyleCnt="0"/>
      <dgm:spPr/>
      <dgm:t>
        <a:bodyPr/>
        <a:lstStyle/>
        <a:p>
          <a:endParaRPr lang="ru-RU"/>
        </a:p>
      </dgm:t>
    </dgm:pt>
    <dgm:pt modelId="{9CD6AF98-2C41-4A66-81B1-BADE86D0C019}" type="pres">
      <dgm:prSet presAssocID="{E42517F9-3E00-40CC-BCD6-1C521E011435}" presName="composite" presStyleCnt="0"/>
      <dgm:spPr/>
      <dgm:t>
        <a:bodyPr/>
        <a:lstStyle/>
        <a:p>
          <a:endParaRPr lang="ru-RU"/>
        </a:p>
      </dgm:t>
    </dgm:pt>
    <dgm:pt modelId="{12CD8539-3F07-4643-9D4D-D52EC891BB50}" type="pres">
      <dgm:prSet presAssocID="{E42517F9-3E00-40CC-BCD6-1C521E011435}" presName="LShape" presStyleLbl="alignNode1" presStyleIdx="4" presStyleCnt="9" custScaleX="110000" custScaleY="110000"/>
      <dgm:spPr/>
      <dgm:t>
        <a:bodyPr/>
        <a:lstStyle/>
        <a:p>
          <a:endParaRPr lang="ru-RU"/>
        </a:p>
      </dgm:t>
    </dgm:pt>
    <dgm:pt modelId="{0924CB4F-5E25-4784-BF11-3D86D744E8FC}" type="pres">
      <dgm:prSet presAssocID="{E42517F9-3E00-40CC-BCD6-1C521E011435}" presName="ParentText" presStyleLbl="revTx" presStyleIdx="2" presStyleCnt="5" custScaleX="128729" custLinFactNeighborX="2510" custLinFactNeighborY="3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A23DC-6185-497C-9D8C-0787F9A58FDA}" type="pres">
      <dgm:prSet presAssocID="{E42517F9-3E00-40CC-BCD6-1C521E011435}" presName="Triangle" presStyleLbl="alignNode1" presStyleIdx="5" presStyleCnt="9"/>
      <dgm:spPr/>
      <dgm:t>
        <a:bodyPr/>
        <a:lstStyle/>
        <a:p>
          <a:endParaRPr lang="ru-RU"/>
        </a:p>
      </dgm:t>
    </dgm:pt>
    <dgm:pt modelId="{E3ADAC99-B601-4812-AAF3-289B682A9BDF}" type="pres">
      <dgm:prSet presAssocID="{4EB5A008-6571-4D74-BAAD-62F4433B2DD5}" presName="sibTrans" presStyleCnt="0"/>
      <dgm:spPr/>
      <dgm:t>
        <a:bodyPr/>
        <a:lstStyle/>
        <a:p>
          <a:endParaRPr lang="ru-RU"/>
        </a:p>
      </dgm:t>
    </dgm:pt>
    <dgm:pt modelId="{D51D813B-652B-40AE-BAB8-E6FAC187B7C4}" type="pres">
      <dgm:prSet presAssocID="{4EB5A008-6571-4D74-BAAD-62F4433B2DD5}" presName="space" presStyleCnt="0"/>
      <dgm:spPr/>
      <dgm:t>
        <a:bodyPr/>
        <a:lstStyle/>
        <a:p>
          <a:endParaRPr lang="ru-RU"/>
        </a:p>
      </dgm:t>
    </dgm:pt>
    <dgm:pt modelId="{8291194F-83BA-471A-A1C4-846C0A15A172}" type="pres">
      <dgm:prSet presAssocID="{352D93BE-BADD-415B-9AC8-F43ADBA10178}" presName="composite" presStyleCnt="0"/>
      <dgm:spPr/>
      <dgm:t>
        <a:bodyPr/>
        <a:lstStyle/>
        <a:p>
          <a:endParaRPr lang="ru-RU"/>
        </a:p>
      </dgm:t>
    </dgm:pt>
    <dgm:pt modelId="{4927652E-C41B-4F4E-8BFC-D2BA962C9459}" type="pres">
      <dgm:prSet presAssocID="{352D93BE-BADD-415B-9AC8-F43ADBA10178}" presName="LShape" presStyleLbl="alignNode1" presStyleIdx="6" presStyleCnt="9"/>
      <dgm:spPr/>
      <dgm:t>
        <a:bodyPr/>
        <a:lstStyle/>
        <a:p>
          <a:endParaRPr lang="ru-RU"/>
        </a:p>
      </dgm:t>
    </dgm:pt>
    <dgm:pt modelId="{B1349B21-72D1-469C-8D47-FC94CF8F1F6E}" type="pres">
      <dgm:prSet presAssocID="{352D93BE-BADD-415B-9AC8-F43ADBA10178}" presName="ParentText" presStyleLbl="revTx" presStyleIdx="3" presStyleCnt="5" custScaleX="108123" custLinFactNeighborX="-1356" custLinFactNeighborY="16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8C16E-7A12-4179-96C3-DA8ECD321B06}" type="pres">
      <dgm:prSet presAssocID="{352D93BE-BADD-415B-9AC8-F43ADBA10178}" presName="Triangle" presStyleLbl="alignNode1" presStyleIdx="7" presStyleCnt="9"/>
      <dgm:spPr/>
      <dgm:t>
        <a:bodyPr/>
        <a:lstStyle/>
        <a:p>
          <a:endParaRPr lang="ru-RU"/>
        </a:p>
      </dgm:t>
    </dgm:pt>
    <dgm:pt modelId="{BE819B06-18B6-4D5D-94B4-27E3A646BD4B}" type="pres">
      <dgm:prSet presAssocID="{D5567CF3-DBC2-4569-9D87-AFC061CD7CD0}" presName="sibTrans" presStyleCnt="0"/>
      <dgm:spPr/>
      <dgm:t>
        <a:bodyPr/>
        <a:lstStyle/>
        <a:p>
          <a:endParaRPr lang="ru-RU"/>
        </a:p>
      </dgm:t>
    </dgm:pt>
    <dgm:pt modelId="{EE2D3C1C-4341-4D03-8D53-96328080683C}" type="pres">
      <dgm:prSet presAssocID="{D5567CF3-DBC2-4569-9D87-AFC061CD7CD0}" presName="space" presStyleCnt="0"/>
      <dgm:spPr/>
      <dgm:t>
        <a:bodyPr/>
        <a:lstStyle/>
        <a:p>
          <a:endParaRPr lang="ru-RU"/>
        </a:p>
      </dgm:t>
    </dgm:pt>
    <dgm:pt modelId="{C15B9568-AA52-4030-A2E5-79DE3323BDE0}" type="pres">
      <dgm:prSet presAssocID="{BD65E9CC-1EE3-45FA-9A5F-D60230767EBD}" presName="composite" presStyleCnt="0"/>
      <dgm:spPr/>
      <dgm:t>
        <a:bodyPr/>
        <a:lstStyle/>
        <a:p>
          <a:endParaRPr lang="ru-RU"/>
        </a:p>
      </dgm:t>
    </dgm:pt>
    <dgm:pt modelId="{A9ABC4EE-A85A-449F-ABFD-43535677DB0F}" type="pres">
      <dgm:prSet presAssocID="{BD65E9CC-1EE3-45FA-9A5F-D60230767EBD}" presName="LShape" presStyleLbl="alignNode1" presStyleIdx="8" presStyleCnt="9" custLinFactNeighborX="-8350" custLinFactNeighborY="-1698"/>
      <dgm:spPr/>
      <dgm:t>
        <a:bodyPr/>
        <a:lstStyle/>
        <a:p>
          <a:endParaRPr lang="ru-RU"/>
        </a:p>
      </dgm:t>
    </dgm:pt>
    <dgm:pt modelId="{3C4673DB-32D5-45BA-9F3D-074BE20D71E7}" type="pres">
      <dgm:prSet presAssocID="{BD65E9CC-1EE3-45FA-9A5F-D60230767EBD}" presName="ParentText" presStyleLbl="revTx" presStyleIdx="4" presStyleCnt="5" custScaleX="117517" custLinFactNeighborX="-6194" custLinFactNeighborY="5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2A6C45-AD2E-4057-B8AA-E0CA7E4341F5}" srcId="{5504DF2C-4517-42B5-B8F1-A1A574F876E5}" destId="{352D93BE-BADD-415B-9AC8-F43ADBA10178}" srcOrd="3" destOrd="0" parTransId="{E0AB440C-1A1B-4C26-B4A0-46F24089DFEA}" sibTransId="{D5567CF3-DBC2-4569-9D87-AFC061CD7CD0}"/>
    <dgm:cxn modelId="{658BE79F-BB95-4063-A06F-B0397163F370}" type="presOf" srcId="{352D93BE-BADD-415B-9AC8-F43ADBA10178}" destId="{B1349B21-72D1-469C-8D47-FC94CF8F1F6E}" srcOrd="0" destOrd="0" presId="urn:microsoft.com/office/officeart/2009/3/layout/StepUpProcess"/>
    <dgm:cxn modelId="{9AB017C1-6B8A-4DEF-B998-26F82B2203AF}" srcId="{5504DF2C-4517-42B5-B8F1-A1A574F876E5}" destId="{BD65E9CC-1EE3-45FA-9A5F-D60230767EBD}" srcOrd="4" destOrd="0" parTransId="{AE72C902-C9B5-4DE8-BFFF-F2B6999B223B}" sibTransId="{58261173-F572-43C8-9B06-E4EB645BCA5B}"/>
    <dgm:cxn modelId="{8F9466F8-2FE6-4BC4-80D3-F901CF577B1A}" type="presOf" srcId="{97C2E7B8-5AEA-40F3-87D4-E66045653082}" destId="{59B041BC-0083-4B1E-8528-DD62BFB4ED3E}" srcOrd="0" destOrd="0" presId="urn:microsoft.com/office/officeart/2009/3/layout/StepUpProcess"/>
    <dgm:cxn modelId="{2EC0B08A-3D36-4FE0-B506-8A1B901FF107}" srcId="{5504DF2C-4517-42B5-B8F1-A1A574F876E5}" destId="{E42517F9-3E00-40CC-BCD6-1C521E011435}" srcOrd="2" destOrd="0" parTransId="{014448EB-6D8B-4D80-B797-965ABF24EF50}" sibTransId="{4EB5A008-6571-4D74-BAAD-62F4433B2DD5}"/>
    <dgm:cxn modelId="{E075EEBB-3DB5-4E97-8B30-650CA8FAA275}" type="presOf" srcId="{5504DF2C-4517-42B5-B8F1-A1A574F876E5}" destId="{2FFB8CB2-4D3E-4528-8F2D-2E870F932E8B}" srcOrd="0" destOrd="0" presId="urn:microsoft.com/office/officeart/2009/3/layout/StepUpProcess"/>
    <dgm:cxn modelId="{81608EB4-0075-4852-94AF-55CA4715B8C8}" type="presOf" srcId="{FB284A89-4B35-493A-9D87-8A6FD6DB2B89}" destId="{61287AA8-230E-4214-92F3-D6D2877A34F4}" srcOrd="0" destOrd="0" presId="urn:microsoft.com/office/officeart/2009/3/layout/StepUpProcess"/>
    <dgm:cxn modelId="{B11EEC49-5238-4061-ACA3-609B1260BEB9}" type="presOf" srcId="{BD65E9CC-1EE3-45FA-9A5F-D60230767EBD}" destId="{3C4673DB-32D5-45BA-9F3D-074BE20D71E7}" srcOrd="0" destOrd="0" presId="urn:microsoft.com/office/officeart/2009/3/layout/StepUpProcess"/>
    <dgm:cxn modelId="{BEA68A35-6CA7-4ED9-A3B1-AEE3FEEF8872}" type="presOf" srcId="{E42517F9-3E00-40CC-BCD6-1C521E011435}" destId="{0924CB4F-5E25-4784-BF11-3D86D744E8FC}" srcOrd="0" destOrd="0" presId="urn:microsoft.com/office/officeart/2009/3/layout/StepUpProcess"/>
    <dgm:cxn modelId="{5023E58C-D115-4928-B3FC-49DC76990BC1}" srcId="{5504DF2C-4517-42B5-B8F1-A1A574F876E5}" destId="{FB284A89-4B35-493A-9D87-8A6FD6DB2B89}" srcOrd="0" destOrd="0" parTransId="{FA7D1B41-C020-490F-B2F2-38A112549F53}" sibTransId="{1B1E6BE3-E724-4127-A7B5-E9440442EFE0}"/>
    <dgm:cxn modelId="{6F228822-BB69-436A-BF06-9054BBEB5236}" srcId="{5504DF2C-4517-42B5-B8F1-A1A574F876E5}" destId="{97C2E7B8-5AEA-40F3-87D4-E66045653082}" srcOrd="1" destOrd="0" parTransId="{DC5C1DBB-EFA1-42C3-9BC7-46603EE45C3C}" sibTransId="{4B829E79-CF95-41E2-924B-3ABC8428E6D5}"/>
    <dgm:cxn modelId="{0DADFD25-A3E3-468D-9134-8F34EFA8D6CD}" type="presParOf" srcId="{2FFB8CB2-4D3E-4528-8F2D-2E870F932E8B}" destId="{3FDEB9D3-AA78-4805-8A75-17322D4C9B5F}" srcOrd="0" destOrd="0" presId="urn:microsoft.com/office/officeart/2009/3/layout/StepUpProcess"/>
    <dgm:cxn modelId="{FC03DB7E-7CB9-47F4-81AD-0DE99B03C815}" type="presParOf" srcId="{3FDEB9D3-AA78-4805-8A75-17322D4C9B5F}" destId="{8E1B84E4-C8B1-4F00-9BE0-44A011C0EA98}" srcOrd="0" destOrd="0" presId="urn:microsoft.com/office/officeart/2009/3/layout/StepUpProcess"/>
    <dgm:cxn modelId="{C0002286-6F98-4A84-B04B-EBD47EDA1731}" type="presParOf" srcId="{3FDEB9D3-AA78-4805-8A75-17322D4C9B5F}" destId="{61287AA8-230E-4214-92F3-D6D2877A34F4}" srcOrd="1" destOrd="0" presId="urn:microsoft.com/office/officeart/2009/3/layout/StepUpProcess"/>
    <dgm:cxn modelId="{56A3707F-2DEC-4289-8A71-5A50F102F775}" type="presParOf" srcId="{3FDEB9D3-AA78-4805-8A75-17322D4C9B5F}" destId="{3E4BFC89-C3A6-493E-8FBC-7B11D7C199CE}" srcOrd="2" destOrd="0" presId="urn:microsoft.com/office/officeart/2009/3/layout/StepUpProcess"/>
    <dgm:cxn modelId="{03380CCF-E813-4E2C-9FC5-E9E89D837419}" type="presParOf" srcId="{2FFB8CB2-4D3E-4528-8F2D-2E870F932E8B}" destId="{A063BAE6-E83B-42EB-9B60-A00562C37D28}" srcOrd="1" destOrd="0" presId="urn:microsoft.com/office/officeart/2009/3/layout/StepUpProcess"/>
    <dgm:cxn modelId="{DCF7D813-5421-4D1E-AAC2-AE6BDBD237BC}" type="presParOf" srcId="{A063BAE6-E83B-42EB-9B60-A00562C37D28}" destId="{6C876CC4-0FC3-4E79-AA5D-E75A7912E650}" srcOrd="0" destOrd="0" presId="urn:microsoft.com/office/officeart/2009/3/layout/StepUpProcess"/>
    <dgm:cxn modelId="{0A1FD252-A9B6-4B8E-9EC0-11081A0F481F}" type="presParOf" srcId="{2FFB8CB2-4D3E-4528-8F2D-2E870F932E8B}" destId="{208D2B7A-A41A-4093-96AE-0F9D55105282}" srcOrd="2" destOrd="0" presId="urn:microsoft.com/office/officeart/2009/3/layout/StepUpProcess"/>
    <dgm:cxn modelId="{99E7BDB9-C2B4-4365-A3E8-34A38C910DF5}" type="presParOf" srcId="{208D2B7A-A41A-4093-96AE-0F9D55105282}" destId="{7E101DC6-582B-46E7-B6B7-3365B72A66D9}" srcOrd="0" destOrd="0" presId="urn:microsoft.com/office/officeart/2009/3/layout/StepUpProcess"/>
    <dgm:cxn modelId="{638C2865-E691-490D-9883-DDB0CD51CC11}" type="presParOf" srcId="{208D2B7A-A41A-4093-96AE-0F9D55105282}" destId="{59B041BC-0083-4B1E-8528-DD62BFB4ED3E}" srcOrd="1" destOrd="0" presId="urn:microsoft.com/office/officeart/2009/3/layout/StepUpProcess"/>
    <dgm:cxn modelId="{CF963AE9-6370-49D1-ABD3-2434B1F7BC5A}" type="presParOf" srcId="{208D2B7A-A41A-4093-96AE-0F9D55105282}" destId="{82A4261F-6443-4087-BE1D-D5054F0FEE51}" srcOrd="2" destOrd="0" presId="urn:microsoft.com/office/officeart/2009/3/layout/StepUpProcess"/>
    <dgm:cxn modelId="{3D7E01FB-D0DB-4E05-BFF3-D5E7BA81463D}" type="presParOf" srcId="{2FFB8CB2-4D3E-4528-8F2D-2E870F932E8B}" destId="{8183CBFD-FF22-4C3A-9A45-E192E315148A}" srcOrd="3" destOrd="0" presId="urn:microsoft.com/office/officeart/2009/3/layout/StepUpProcess"/>
    <dgm:cxn modelId="{D7DF8A1A-8C2D-47E6-BE1D-D059E262B194}" type="presParOf" srcId="{8183CBFD-FF22-4C3A-9A45-E192E315148A}" destId="{3C1CFD6A-C65E-497C-82EF-798DD5BA088B}" srcOrd="0" destOrd="0" presId="urn:microsoft.com/office/officeart/2009/3/layout/StepUpProcess"/>
    <dgm:cxn modelId="{527381F3-565C-4326-BA43-7D527031B5EE}" type="presParOf" srcId="{2FFB8CB2-4D3E-4528-8F2D-2E870F932E8B}" destId="{9CD6AF98-2C41-4A66-81B1-BADE86D0C019}" srcOrd="4" destOrd="0" presId="urn:microsoft.com/office/officeart/2009/3/layout/StepUpProcess"/>
    <dgm:cxn modelId="{31DF0169-2368-48A9-B839-55D3F6A19DFB}" type="presParOf" srcId="{9CD6AF98-2C41-4A66-81B1-BADE86D0C019}" destId="{12CD8539-3F07-4643-9D4D-D52EC891BB50}" srcOrd="0" destOrd="0" presId="urn:microsoft.com/office/officeart/2009/3/layout/StepUpProcess"/>
    <dgm:cxn modelId="{52DDA2A6-169D-4B28-ACF8-CD209E193B61}" type="presParOf" srcId="{9CD6AF98-2C41-4A66-81B1-BADE86D0C019}" destId="{0924CB4F-5E25-4784-BF11-3D86D744E8FC}" srcOrd="1" destOrd="0" presId="urn:microsoft.com/office/officeart/2009/3/layout/StepUpProcess"/>
    <dgm:cxn modelId="{4CAF8D95-91DA-478B-A68E-9C9582B02061}" type="presParOf" srcId="{9CD6AF98-2C41-4A66-81B1-BADE86D0C019}" destId="{758A23DC-6185-497C-9D8C-0787F9A58FDA}" srcOrd="2" destOrd="0" presId="urn:microsoft.com/office/officeart/2009/3/layout/StepUpProcess"/>
    <dgm:cxn modelId="{415A0D40-5D3D-469A-9AEE-5426FC5DE766}" type="presParOf" srcId="{2FFB8CB2-4D3E-4528-8F2D-2E870F932E8B}" destId="{E3ADAC99-B601-4812-AAF3-289B682A9BDF}" srcOrd="5" destOrd="0" presId="urn:microsoft.com/office/officeart/2009/3/layout/StepUpProcess"/>
    <dgm:cxn modelId="{DA05C9A9-D4D2-4105-9850-E395EE3B3967}" type="presParOf" srcId="{E3ADAC99-B601-4812-AAF3-289B682A9BDF}" destId="{D51D813B-652B-40AE-BAB8-E6FAC187B7C4}" srcOrd="0" destOrd="0" presId="urn:microsoft.com/office/officeart/2009/3/layout/StepUpProcess"/>
    <dgm:cxn modelId="{2FB6B679-1474-4021-A50E-0C0E29AA2CAD}" type="presParOf" srcId="{2FFB8CB2-4D3E-4528-8F2D-2E870F932E8B}" destId="{8291194F-83BA-471A-A1C4-846C0A15A172}" srcOrd="6" destOrd="0" presId="urn:microsoft.com/office/officeart/2009/3/layout/StepUpProcess"/>
    <dgm:cxn modelId="{BA32E843-C650-4522-9249-1E9D7F6E3909}" type="presParOf" srcId="{8291194F-83BA-471A-A1C4-846C0A15A172}" destId="{4927652E-C41B-4F4E-8BFC-D2BA962C9459}" srcOrd="0" destOrd="0" presId="urn:microsoft.com/office/officeart/2009/3/layout/StepUpProcess"/>
    <dgm:cxn modelId="{A29A39BF-1323-4C92-B55B-AFCD7FD110C6}" type="presParOf" srcId="{8291194F-83BA-471A-A1C4-846C0A15A172}" destId="{B1349B21-72D1-469C-8D47-FC94CF8F1F6E}" srcOrd="1" destOrd="0" presId="urn:microsoft.com/office/officeart/2009/3/layout/StepUpProcess"/>
    <dgm:cxn modelId="{8F6EE9D5-0B24-4CCF-A446-49B7C30D7540}" type="presParOf" srcId="{8291194F-83BA-471A-A1C4-846C0A15A172}" destId="{F4E8C16E-7A12-4179-96C3-DA8ECD321B06}" srcOrd="2" destOrd="0" presId="urn:microsoft.com/office/officeart/2009/3/layout/StepUpProcess"/>
    <dgm:cxn modelId="{9E2752A9-F1E4-4E5D-BAAE-33E2D3E8FF8D}" type="presParOf" srcId="{2FFB8CB2-4D3E-4528-8F2D-2E870F932E8B}" destId="{BE819B06-18B6-4D5D-94B4-27E3A646BD4B}" srcOrd="7" destOrd="0" presId="urn:microsoft.com/office/officeart/2009/3/layout/StepUpProcess"/>
    <dgm:cxn modelId="{B8A9ABCC-AD08-4083-9FFE-49B4394300BD}" type="presParOf" srcId="{BE819B06-18B6-4D5D-94B4-27E3A646BD4B}" destId="{EE2D3C1C-4341-4D03-8D53-96328080683C}" srcOrd="0" destOrd="0" presId="urn:microsoft.com/office/officeart/2009/3/layout/StepUpProcess"/>
    <dgm:cxn modelId="{1B27DB9F-6073-4FE7-8F24-6638C2CFC2AB}" type="presParOf" srcId="{2FFB8CB2-4D3E-4528-8F2D-2E870F932E8B}" destId="{C15B9568-AA52-4030-A2E5-79DE3323BDE0}" srcOrd="8" destOrd="0" presId="urn:microsoft.com/office/officeart/2009/3/layout/StepUpProcess"/>
    <dgm:cxn modelId="{54F33A62-EA3A-435E-B7B2-8D1FDF838926}" type="presParOf" srcId="{C15B9568-AA52-4030-A2E5-79DE3323BDE0}" destId="{A9ABC4EE-A85A-449F-ABFD-43535677DB0F}" srcOrd="0" destOrd="0" presId="urn:microsoft.com/office/officeart/2009/3/layout/StepUpProcess"/>
    <dgm:cxn modelId="{582AE100-3681-4093-987E-670EDF1C28AF}" type="presParOf" srcId="{C15B9568-AA52-4030-A2E5-79DE3323BDE0}" destId="{3C4673DB-32D5-45BA-9F3D-074BE20D71E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B84E4-C8B1-4F00-9BE0-44A011C0EA98}">
      <dsp:nvSpPr>
        <dsp:cNvPr id="0" name=""/>
        <dsp:cNvSpPr/>
      </dsp:nvSpPr>
      <dsp:spPr>
        <a:xfrm rot="5400000">
          <a:off x="417146" y="2703030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87AA8-230E-4214-92F3-D6D2877A34F4}">
      <dsp:nvSpPr>
        <dsp:cNvPr id="0" name=""/>
        <dsp:cNvSpPr/>
      </dsp:nvSpPr>
      <dsp:spPr>
        <a:xfrm>
          <a:off x="0" y="3244717"/>
          <a:ext cx="219186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–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18.03.2019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Реєстрація на ЗНО на сайті </a:t>
          </a:r>
          <a:r>
            <a:rPr lang="en-US" sz="1800" b="1" u="sng" kern="1200" dirty="0" smtClean="0">
              <a:latin typeface="Comic Sans MS" panose="030F0702030302020204" pitchFamily="66" charset="0"/>
              <a:ea typeface="+mn-ea"/>
              <a:cs typeface="+mn-cs"/>
            </a:rPr>
            <a:t>testportal.gov.ua</a:t>
          </a:r>
          <a:endParaRPr lang="ru-RU" sz="1800" b="1" u="sng" kern="1200" dirty="0" smtClean="0">
            <a:latin typeface="Comic Sans MS" panose="030F0702030302020204" pitchFamily="66" charset="0"/>
            <a:ea typeface="+mn-ea"/>
            <a:cs typeface="+mn-cs"/>
          </a:endParaRP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 smtClean="0">
            <a:latin typeface="Comic Sans MS" panose="030F0702030302020204" pitchFamily="66" charset="0"/>
          </a:endParaRPr>
        </a:p>
      </dsp:txBody>
      <dsp:txXfrm>
        <a:off x="0" y="3244717"/>
        <a:ext cx="2191862" cy="1532842"/>
      </dsp:txXfrm>
    </dsp:sp>
    <dsp:sp modelId="{3E4BFC89-C3A6-493E-8FBC-7B11D7C199CE}">
      <dsp:nvSpPr>
        <dsp:cNvPr id="0" name=""/>
        <dsp:cNvSpPr/>
      </dsp:nvSpPr>
      <dsp:spPr>
        <a:xfrm>
          <a:off x="1641597" y="2560429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74280"/>
            <a:satOff val="1990"/>
            <a:lumOff val="8767"/>
            <a:alphaOff val="0"/>
          </a:schemeClr>
        </a:solidFill>
        <a:ln w="6350" cap="flat" cmpd="sng" algn="ctr">
          <a:solidFill>
            <a:schemeClr val="accent1">
              <a:shade val="50000"/>
              <a:hueOff val="74280"/>
              <a:satOff val="1990"/>
              <a:lumOff val="876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01DC6-582B-46E7-B6B7-3365B72A66D9}">
      <dsp:nvSpPr>
        <dsp:cNvPr id="0" name=""/>
        <dsp:cNvSpPr/>
      </dsp:nvSpPr>
      <dsp:spPr>
        <a:xfrm rot="5400000">
          <a:off x="2792032" y="2173298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148559"/>
            <a:satOff val="3980"/>
            <a:lumOff val="17535"/>
            <a:alphaOff val="0"/>
          </a:schemeClr>
        </a:solidFill>
        <a:ln w="6350" cap="flat" cmpd="sng" algn="ctr">
          <a:solidFill>
            <a:schemeClr val="accent1">
              <a:shade val="50000"/>
              <a:hueOff val="148559"/>
              <a:satOff val="3980"/>
              <a:lumOff val="1753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041BC-0083-4B1E-8528-DD62BFB4ED3E}">
      <dsp:nvSpPr>
        <dsp:cNvPr id="0" name=""/>
        <dsp:cNvSpPr/>
      </dsp:nvSpPr>
      <dsp:spPr>
        <a:xfrm>
          <a:off x="2414606" y="2777648"/>
          <a:ext cx="2158094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25.03.2019 </a:t>
          </a:r>
          <a:r>
            <a:rPr lang="uk-UA" sz="2400" kern="1200" dirty="0" smtClean="0">
              <a:latin typeface="Comic Sans MS" panose="030F0702030302020204" pitchFamily="66" charset="0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Внесення змін до реєстраційних даних (перереєстрація)</a:t>
          </a:r>
        </a:p>
      </dsp:txBody>
      <dsp:txXfrm>
        <a:off x="2414606" y="2777648"/>
        <a:ext cx="2158094" cy="1532842"/>
      </dsp:txXfrm>
    </dsp:sp>
    <dsp:sp modelId="{82A4261F-6443-4087-BE1D-D5054F0FEE51}">
      <dsp:nvSpPr>
        <dsp:cNvPr id="0" name=""/>
        <dsp:cNvSpPr/>
      </dsp:nvSpPr>
      <dsp:spPr>
        <a:xfrm>
          <a:off x="4016483" y="2030696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D8539-3F07-4643-9D4D-D52EC891BB50}">
      <dsp:nvSpPr>
        <dsp:cNvPr id="0" name=""/>
        <dsp:cNvSpPr/>
      </dsp:nvSpPr>
      <dsp:spPr>
        <a:xfrm rot="5400000">
          <a:off x="5209897" y="1546717"/>
          <a:ext cx="1280464" cy="213066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297118"/>
            <a:satOff val="7960"/>
            <a:lumOff val="35069"/>
            <a:alphaOff val="0"/>
          </a:schemeClr>
        </a:solidFill>
        <a:ln w="6350" cap="flat" cmpd="sng" algn="ctr">
          <a:solidFill>
            <a:schemeClr val="accent1">
              <a:shade val="50000"/>
              <a:hueOff val="297118"/>
              <a:satOff val="7960"/>
              <a:lumOff val="350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4CB4F-5E25-4784-BF11-3D86D744E8FC}">
      <dsp:nvSpPr>
        <dsp:cNvPr id="0" name=""/>
        <dsp:cNvSpPr/>
      </dsp:nvSpPr>
      <dsp:spPr>
        <a:xfrm>
          <a:off x="4866489" y="2280028"/>
          <a:ext cx="2251090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30.04.2019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4866489" y="2280028"/>
        <a:ext cx="2251090" cy="1532842"/>
      </dsp:txXfrm>
    </dsp:sp>
    <dsp:sp modelId="{758A23DC-6185-497C-9D8C-0787F9A58FDA}">
      <dsp:nvSpPr>
        <dsp:cNvPr id="0" name=""/>
        <dsp:cNvSpPr/>
      </dsp:nvSpPr>
      <dsp:spPr>
        <a:xfrm>
          <a:off x="6492550" y="1500964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297118"/>
            <a:satOff val="7960"/>
            <a:lumOff val="35069"/>
            <a:alphaOff val="0"/>
          </a:schemeClr>
        </a:solidFill>
        <a:ln w="6350" cap="flat" cmpd="sng" algn="ctr">
          <a:solidFill>
            <a:schemeClr val="accent1">
              <a:shade val="50000"/>
              <a:hueOff val="297118"/>
              <a:satOff val="7960"/>
              <a:lumOff val="350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7652E-C41B-4F4E-8BFC-D2BA962C9459}">
      <dsp:nvSpPr>
        <dsp:cNvPr id="0" name=""/>
        <dsp:cNvSpPr/>
      </dsp:nvSpPr>
      <dsp:spPr>
        <a:xfrm rot="5400000">
          <a:off x="7563021" y="1113833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49B21-72D1-469C-8D47-FC94CF8F1F6E}">
      <dsp:nvSpPr>
        <dsp:cNvPr id="0" name=""/>
        <dsp:cNvSpPr/>
      </dsp:nvSpPr>
      <dsp:spPr>
        <a:xfrm>
          <a:off x="7273974" y="1717478"/>
          <a:ext cx="189075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21.05 - 13.06.2019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Проведення основної сесії ЗНО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7273974" y="1717478"/>
        <a:ext cx="1890752" cy="1532842"/>
      </dsp:txXfrm>
    </dsp:sp>
    <dsp:sp modelId="{F4E8C16E-7A12-4179-96C3-DA8ECD321B06}">
      <dsp:nvSpPr>
        <dsp:cNvPr id="0" name=""/>
        <dsp:cNvSpPr/>
      </dsp:nvSpPr>
      <dsp:spPr>
        <a:xfrm>
          <a:off x="8787471" y="971231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148559"/>
            <a:satOff val="3980"/>
            <a:lumOff val="17535"/>
            <a:alphaOff val="0"/>
          </a:schemeClr>
        </a:solidFill>
        <a:ln w="6350" cap="flat" cmpd="sng" algn="ctr">
          <a:solidFill>
            <a:schemeClr val="accent1">
              <a:shade val="50000"/>
              <a:hueOff val="148559"/>
              <a:satOff val="3980"/>
              <a:lumOff val="1753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BC4EE-A85A-449F-ABFD-43535677DB0F}">
      <dsp:nvSpPr>
        <dsp:cNvPr id="0" name=""/>
        <dsp:cNvSpPr/>
      </dsp:nvSpPr>
      <dsp:spPr>
        <a:xfrm rot="5400000">
          <a:off x="9793054" y="564335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74280"/>
            <a:satOff val="1990"/>
            <a:lumOff val="8767"/>
            <a:alphaOff val="0"/>
          </a:schemeClr>
        </a:solidFill>
        <a:ln w="6350" cap="flat" cmpd="sng" algn="ctr">
          <a:solidFill>
            <a:schemeClr val="accent1">
              <a:shade val="50000"/>
              <a:hueOff val="74280"/>
              <a:satOff val="1990"/>
              <a:lumOff val="876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673DB-32D5-45BA-9F3D-074BE20D71E7}">
      <dsp:nvSpPr>
        <dsp:cNvPr id="0" name=""/>
        <dsp:cNvSpPr/>
      </dsp:nvSpPr>
      <dsp:spPr>
        <a:xfrm>
          <a:off x="9499005" y="1171926"/>
          <a:ext cx="2055026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25.06.2019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результатів ЗНО на інформаційних сторінках учасників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9499005" y="1171926"/>
        <a:ext cx="2055026" cy="1532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6E597-C2D5-46EB-B8E5-F9B1D3A37095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19347-E339-4460-AAF2-FE4753D3F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093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532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367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852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216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633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6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9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25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7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7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1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9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3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8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3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office@zno-kharkiv.org.ua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zno-kharkiv.org.ua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tmp"/><Relationship Id="rId10" Type="http://schemas.openxmlformats.org/officeDocument/2006/relationships/image" Target="../media/image7.jp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1152983" y="39465"/>
            <a:ext cx="10094494" cy="107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+mn-lt"/>
              </a:rPr>
              <a:t>Календар ЗНО-2019</a:t>
            </a:r>
            <a:endParaRPr lang="ru-RU" sz="54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368428" y="134218"/>
          <a:ext cx="11663604" cy="578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562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grpSp>
        <p:nvGrpSpPr>
          <p:cNvPr id="37" name="Группа 36"/>
          <p:cNvGrpSpPr/>
          <p:nvPr/>
        </p:nvGrpSpPr>
        <p:grpSpPr>
          <a:xfrm>
            <a:off x="73717" y="967346"/>
            <a:ext cx="2964660" cy="1678065"/>
            <a:chOff x="47770" y="1576881"/>
            <a:chExt cx="2898122" cy="1678065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467868" y="1892490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omic Sans MS" panose="030F0702030302020204" pitchFamily="66" charset="0"/>
              </a:endParaRPr>
            </a:p>
          </p:txBody>
        </p:sp>
        <p:sp>
          <p:nvSpPr>
            <p:cNvPr id="13" name="Шестиугольник 12"/>
            <p:cNvSpPr/>
            <p:nvPr/>
          </p:nvSpPr>
          <p:spPr>
            <a:xfrm>
              <a:off x="47770" y="1576881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110247" y="2862026"/>
            <a:ext cx="2934301" cy="1697657"/>
            <a:chOff x="2946815" y="1543732"/>
            <a:chExt cx="2934301" cy="169765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403092" y="1878933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Шестиугольник 25"/>
            <p:cNvSpPr/>
            <p:nvPr/>
          </p:nvSpPr>
          <p:spPr>
            <a:xfrm>
              <a:off x="2946815" y="1543732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77122" y="4810786"/>
            <a:ext cx="2910813" cy="1676602"/>
            <a:chOff x="6010683" y="1570724"/>
            <a:chExt cx="2910813" cy="1676602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6443472" y="1884870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Шестиугольник 28"/>
            <p:cNvSpPr/>
            <p:nvPr/>
          </p:nvSpPr>
          <p:spPr>
            <a:xfrm>
              <a:off x="6010683" y="1570724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589860" y="1694368"/>
            <a:ext cx="2308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Математика</a:t>
            </a:r>
            <a:endParaRPr lang="ru-RU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83014" y="1504966"/>
            <a:ext cx="22701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Англійська </a:t>
            </a:r>
          </a:p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мова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80127" y="3459977"/>
            <a:ext cx="286809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5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Українська мова </a:t>
            </a:r>
          </a:p>
          <a:p>
            <a:pPr algn="ctr"/>
            <a:r>
              <a:rPr lang="uk-UA" sz="25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 література</a:t>
            </a:r>
            <a:endParaRPr lang="uk-UA" sz="25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118859" y="5528972"/>
            <a:ext cx="15696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Німецька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164950" y="5544550"/>
            <a:ext cx="29049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Історія України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8943621" y="5621445"/>
            <a:ext cx="10919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Хімія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8593160" y="3625637"/>
            <a:ext cx="19255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Географія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068278" y="3612394"/>
            <a:ext cx="12682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Фізика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487222" y="1655316"/>
            <a:ext cx="16081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Біологія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12332" y="5159780"/>
            <a:ext cx="16866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Іспанська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136933" y="5914910"/>
            <a:ext cx="18420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Французька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1" name="Заголовок 4"/>
          <p:cNvSpPr txBox="1">
            <a:spLocks/>
          </p:cNvSpPr>
          <p:nvPr/>
        </p:nvSpPr>
        <p:spPr>
          <a:xfrm>
            <a:off x="1876557" y="-62157"/>
            <a:ext cx="10094494" cy="107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+mn-lt"/>
              </a:rPr>
              <a:t>Календар проведення ЗНО-2019</a:t>
            </a:r>
            <a:endParaRPr lang="ru-RU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74" y="1071108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21.05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0247" y="2946124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23.05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5482" y="4897038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27.05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857938" y="967346"/>
            <a:ext cx="2952453" cy="1666908"/>
            <a:chOff x="4254664" y="953771"/>
            <a:chExt cx="2952453" cy="1666908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4296886" y="953771"/>
              <a:ext cx="2910231" cy="1666908"/>
              <a:chOff x="8946489" y="1516728"/>
              <a:chExt cx="2910231" cy="1666908"/>
            </a:xfrm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9378696" y="182118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Шестиугольник 31"/>
              <p:cNvSpPr/>
              <p:nvPr/>
            </p:nvSpPr>
            <p:spPr>
              <a:xfrm>
                <a:off x="8946489" y="1516728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254664" y="1029726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28.05</a:t>
              </a:r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3879157" y="2910852"/>
            <a:ext cx="2977286" cy="1655558"/>
            <a:chOff x="4315408" y="2931607"/>
            <a:chExt cx="2977286" cy="1655558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4338963" y="2931607"/>
              <a:ext cx="2953731" cy="1655558"/>
              <a:chOff x="-7839" y="3501658"/>
              <a:chExt cx="2953731" cy="1655558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467868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Шестиугольник 16"/>
              <p:cNvSpPr/>
              <p:nvPr/>
            </p:nvSpPr>
            <p:spPr>
              <a:xfrm>
                <a:off x="-7839" y="3501658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4315408" y="3029117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30.05</a:t>
              </a: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3900160" y="4852676"/>
            <a:ext cx="2958625" cy="1673896"/>
            <a:chOff x="4393352" y="4810786"/>
            <a:chExt cx="2958625" cy="1673896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4414765" y="4810786"/>
              <a:ext cx="2937212" cy="1673896"/>
              <a:chOff x="3000292" y="3483320"/>
              <a:chExt cx="2937212" cy="1673896"/>
            </a:xfrm>
          </p:grpSpPr>
          <p:sp>
            <p:nvSpPr>
              <p:cNvPr id="8" name="Скругленный прямоугольник 7"/>
              <p:cNvSpPr/>
              <p:nvPr/>
            </p:nvSpPr>
            <p:spPr>
              <a:xfrm>
                <a:off x="3459480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Шестиугольник 19"/>
              <p:cNvSpPr/>
              <p:nvPr/>
            </p:nvSpPr>
            <p:spPr>
              <a:xfrm>
                <a:off x="3000292" y="3483320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4393352" y="4897038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04.06</a:t>
              </a: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7657502" y="974066"/>
            <a:ext cx="2952695" cy="1678259"/>
            <a:chOff x="8571138" y="919875"/>
            <a:chExt cx="2952695" cy="1678259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8577056" y="919875"/>
              <a:ext cx="2946777" cy="1678259"/>
              <a:chOff x="5982339" y="3478957"/>
              <a:chExt cx="2946777" cy="1678259"/>
            </a:xfrm>
          </p:grpSpPr>
          <p:sp>
            <p:nvSpPr>
              <p:cNvPr id="9" name="Скругленный прямоугольник 8"/>
              <p:cNvSpPr/>
              <p:nvPr/>
            </p:nvSpPr>
            <p:spPr>
              <a:xfrm>
                <a:off x="6451092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Шестиугольник 22"/>
              <p:cNvSpPr/>
              <p:nvPr/>
            </p:nvSpPr>
            <p:spPr>
              <a:xfrm>
                <a:off x="5982339" y="3478957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8571138" y="1030040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06.06</a:t>
              </a: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7744009" y="2967270"/>
            <a:ext cx="2939963" cy="1646677"/>
            <a:chOff x="8596619" y="2895525"/>
            <a:chExt cx="2939963" cy="1646677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8614771" y="2895525"/>
              <a:ext cx="2921811" cy="1646677"/>
              <a:chOff x="8934909" y="3510539"/>
              <a:chExt cx="2921811" cy="1646677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9378696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Шестиугольник 34"/>
              <p:cNvSpPr/>
              <p:nvPr/>
            </p:nvSpPr>
            <p:spPr>
              <a:xfrm>
                <a:off x="8934909" y="3510539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8596619" y="2960376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11.06</a:t>
              </a: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7744009" y="4938928"/>
            <a:ext cx="2927529" cy="1637222"/>
            <a:chOff x="8629557" y="4897038"/>
            <a:chExt cx="2927529" cy="1637222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8666715" y="4897038"/>
              <a:ext cx="2890371" cy="1637222"/>
              <a:chOff x="8966349" y="3519994"/>
              <a:chExt cx="2890371" cy="1637222"/>
            </a:xfrm>
          </p:grpSpPr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9378696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Шестиугольник 47"/>
              <p:cNvSpPr/>
              <p:nvPr/>
            </p:nvSpPr>
            <p:spPr>
              <a:xfrm>
                <a:off x="8966349" y="3519994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8629557" y="5007488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13.06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0610197" y="3270999"/>
            <a:ext cx="1704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uk-UA" sz="4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 </a:t>
            </a:r>
            <a:r>
              <a:rPr lang="uk-UA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предмети ЗНО - </a:t>
            </a:r>
            <a:r>
              <a:rPr lang="en-US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max</a:t>
            </a:r>
            <a:endParaRPr lang="uk-UA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03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-91440" y="1105400"/>
            <a:ext cx="4429951" cy="14434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Учні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слухачі, студенти)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закладів </a:t>
            </a:r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професійної,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вищої освіти, які в 2019 році </a:t>
            </a:r>
            <a:endParaRPr lang="uk-UA" sz="18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uk-UA" sz="1800" b="1" u="sng" dirty="0" smtClean="0">
                <a:latin typeface="Comic Sans MS" panose="030F0702030302020204" pitchFamily="66" charset="0"/>
              </a:rPr>
              <a:t>завершують </a:t>
            </a:r>
            <a:r>
              <a:rPr lang="uk-UA" sz="1800" b="1" u="sng" dirty="0">
                <a:latin typeface="Comic Sans MS" panose="030F0702030302020204" pitchFamily="66" charset="0"/>
              </a:rPr>
              <a:t>здобуття повної загальної середньої </a:t>
            </a:r>
            <a:r>
              <a:rPr lang="uk-UA" sz="1800" b="1" u="sng" dirty="0" smtClean="0">
                <a:latin typeface="Comic Sans MS" panose="030F0702030302020204" pitchFamily="66" charset="0"/>
              </a:rPr>
              <a:t>освіти</a:t>
            </a:r>
            <a:r>
              <a:rPr lang="uk-UA" sz="1200" b="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**</a:t>
            </a:r>
            <a:endParaRPr lang="ru-RU" sz="1200" b="1" u="sng" dirty="0">
              <a:latin typeface="Comic Sans MS" panose="030F0702030302020204" pitchFamily="66" charset="0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129860" y="3032641"/>
            <a:ext cx="4065441" cy="25257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ОБОВ'ЯЗКОВО </a:t>
            </a:r>
          </a:p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складають </a:t>
            </a:r>
            <a:r>
              <a:rPr lang="uk-UA" sz="16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ДПА у формі </a:t>
            </a:r>
            <a:r>
              <a:rPr lang="uk-UA" sz="16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ЗНО</a:t>
            </a:r>
            <a:r>
              <a:rPr lang="uk-UA" sz="16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*</a:t>
            </a:r>
            <a:endParaRPr lang="uk-UA" sz="1600" b="1" dirty="0" smtClean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just"/>
            <a:endParaRPr lang="uk-UA" sz="9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з української мови </a:t>
            </a:r>
            <a:r>
              <a:rPr lang="uk-UA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і </a:t>
            </a: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літератури </a:t>
            </a:r>
            <a:r>
              <a:rPr lang="uk-UA" sz="16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uk-UA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українська </a:t>
            </a: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мова як </a:t>
            </a:r>
            <a:r>
              <a:rPr lang="uk-UA" sz="1600" b="1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ДПА</a:t>
            </a:r>
            <a:r>
              <a:rPr lang="uk-UA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)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1520825" algn="l"/>
              </a:tabLst>
            </a:pPr>
            <a:endParaRPr lang="uk-UA" sz="11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1520825" algn="l"/>
              </a:tabLst>
            </a:pP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з 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математики </a:t>
            </a:r>
            <a:r>
              <a:rPr lang="ru-RU" sz="1600" u="sng" dirty="0" err="1">
                <a:latin typeface="Comic Sans MS" panose="030F0702030302020204" pitchFamily="66" charset="0"/>
                <a:cs typeface="Arial" panose="020B0604020202020204" pitchFamily="34" charset="0"/>
              </a:rPr>
              <a:t>або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u="sng" dirty="0" err="1">
                <a:latin typeface="Comic Sans MS" panose="030F0702030302020204" pitchFamily="66" charset="0"/>
                <a:cs typeface="Arial" panose="020B0604020202020204" pitchFamily="34" charset="0"/>
              </a:rPr>
              <a:t>історії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u="sng" dirty="0" err="1">
                <a:latin typeface="Comic Sans MS" panose="030F0702030302020204" pitchFamily="66" charset="0"/>
                <a:cs typeface="Arial" panose="020B0604020202020204" pitchFamily="34" charset="0"/>
              </a:rPr>
              <a:t>України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період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 XX - початок XXI 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століття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) </a:t>
            </a:r>
            <a:r>
              <a:rPr lang="ru-RU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- за 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вибором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учня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 (слухача, студента</a:t>
            </a:r>
            <a:r>
              <a:rPr lang="ru-RU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</a:p>
          <a:p>
            <a:pPr algn="just">
              <a:tabLst>
                <a:tab pos="1520825" algn="l"/>
              </a:tabLst>
            </a:pPr>
            <a:endParaRPr lang="uk-UA" sz="16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0088960" y="2534716"/>
            <a:ext cx="484632" cy="43383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8624776" y="1169461"/>
            <a:ext cx="3440072" cy="6455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Особи, які </a:t>
            </a:r>
            <a:endParaRPr lang="uk-UA" sz="18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uk-UA" sz="1800" b="1" u="sng" dirty="0" smtClean="0">
                <a:latin typeface="Comic Sans MS" panose="030F0702030302020204" pitchFamily="66" charset="0"/>
              </a:rPr>
              <a:t>мають</a:t>
            </a:r>
            <a:r>
              <a:rPr lang="uk-UA" sz="1800" b="1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  <a:r>
              <a:rPr lang="uk-UA" sz="1800" b="1" u="sng" dirty="0">
                <a:latin typeface="Comic Sans MS" panose="030F0702030302020204" pitchFamily="66" charset="0"/>
              </a:rPr>
              <a:t>повну загальну середню освіту</a:t>
            </a:r>
            <a:endParaRPr lang="ru-RU" sz="1800" b="1" u="sng" dirty="0">
              <a:latin typeface="Comic Sans MS" panose="030F0702030302020204" pitchFamily="66" charset="0"/>
            </a:endParaRPr>
          </a:p>
          <a:p>
            <a:pPr algn="ctr"/>
            <a:r>
              <a:rPr lang="uk-UA" sz="1800" b="1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endParaRPr lang="ru-RU" sz="1200" b="1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Заголовок 4"/>
          <p:cNvSpPr txBox="1">
            <a:spLocks/>
          </p:cNvSpPr>
          <p:nvPr/>
        </p:nvSpPr>
        <p:spPr>
          <a:xfrm>
            <a:off x="8784648" y="3171487"/>
            <a:ext cx="3246986" cy="11207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ЗНО з української мови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літератури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Предмети ЗНО -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із переліку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ЗВО, в якій планується вступ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920264" y="2546114"/>
            <a:ext cx="484632" cy="43383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4"/>
          <p:cNvSpPr txBox="1">
            <a:spLocks/>
          </p:cNvSpPr>
          <p:nvPr/>
        </p:nvSpPr>
        <p:spPr>
          <a:xfrm>
            <a:off x="2061474" y="-53361"/>
            <a:ext cx="7535199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b="1" dirty="0" smtClean="0">
                <a:solidFill>
                  <a:srgbClr val="0070C0"/>
                </a:solidFill>
                <a:latin typeface="+mn-lt"/>
              </a:rPr>
              <a:t>      Учасники ЗНО-2019</a:t>
            </a:r>
            <a:endParaRPr lang="ru-RU" sz="4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>
          <a:xfrm>
            <a:off x="53171" y="5257518"/>
            <a:ext cx="8437947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  <a:p>
            <a:r>
              <a:rPr lang="uk-UA" sz="2000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*</a:t>
            </a:r>
            <a:r>
              <a:rPr lang="uk-UA" sz="1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решта </a:t>
            </a:r>
            <a:r>
              <a:rPr lang="uk-UA" sz="1800" dirty="0">
                <a:latin typeface="Comic Sans MS" panose="030F0702030302020204" pitchFamily="66" charset="0"/>
                <a:cs typeface="Arial" panose="020B0604020202020204" pitchFamily="34" charset="0"/>
              </a:rPr>
              <a:t>предметів </a:t>
            </a:r>
            <a:r>
              <a:rPr lang="uk-UA" sz="1800" b="1" dirty="0">
                <a:latin typeface="Comic Sans MS" panose="030F0702030302020204" pitchFamily="66" charset="0"/>
                <a:cs typeface="Arial" panose="020B0604020202020204" pitchFamily="34" charset="0"/>
              </a:rPr>
              <a:t>ДПА</a:t>
            </a:r>
            <a:r>
              <a:rPr lang="uk-UA" sz="1800" dirty="0">
                <a:latin typeface="Comic Sans MS" panose="030F0702030302020204" pitchFamily="66" charset="0"/>
                <a:cs typeface="Arial" panose="020B0604020202020204" pitchFamily="34" charset="0"/>
              </a:rPr>
              <a:t> складається у навчальному закладі;</a:t>
            </a:r>
          </a:p>
          <a:p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**</a:t>
            </a:r>
            <a:r>
              <a:rPr lang="uk-UA" sz="18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uk-UA" sz="1800" dirty="0">
                <a:latin typeface="Comic Sans MS" panose="030F0702030302020204" pitchFamily="66" charset="0"/>
                <a:cs typeface="Arial" panose="020B0604020202020204" pitchFamily="34" charset="0"/>
              </a:rPr>
              <a:t>мають право обрати інші предмети ЗНО, які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НЕ</a:t>
            </a:r>
            <a:r>
              <a:rPr lang="uk-UA" sz="1800" dirty="0">
                <a:latin typeface="Comic Sans MS" panose="030F0702030302020204" pitchFamily="66" charset="0"/>
                <a:cs typeface="Arial" panose="020B0604020202020204" pitchFamily="34" charset="0"/>
              </a:rPr>
              <a:t> зараховуються як </a:t>
            </a:r>
            <a:r>
              <a:rPr lang="uk-UA" sz="1800" b="1" dirty="0">
                <a:latin typeface="Comic Sans MS" panose="030F0702030302020204" pitchFamily="66" charset="0"/>
                <a:cs typeface="Arial" panose="020B0604020202020204" pitchFamily="34" charset="0"/>
              </a:rPr>
              <a:t>ДПА</a:t>
            </a:r>
          </a:p>
          <a:p>
            <a:pPr algn="ctr"/>
            <a:endParaRPr lang="uk-UA" sz="1000" b="1" u="sng" dirty="0" smtClean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uk-UA" sz="24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Реєстрація на ЗНО - через заклад освіти</a:t>
            </a:r>
            <a:endParaRPr lang="ru-RU" sz="2400" b="1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ru-RU" sz="1200" b="1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>
          <a:xfrm>
            <a:off x="8834791" y="5666098"/>
            <a:ext cx="3230057" cy="3232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Реєстрація на ЗНО  - самостійно</a:t>
            </a:r>
            <a:endParaRPr lang="ru-RU" sz="2400" b="1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ru-RU" sz="1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2079818">
            <a:off x="2731997" y="427701"/>
            <a:ext cx="489061" cy="5563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9173651">
            <a:off x="9126435" y="398008"/>
            <a:ext cx="567993" cy="558241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аголовок 4"/>
          <p:cNvSpPr txBox="1">
            <a:spLocks/>
          </p:cNvSpPr>
          <p:nvPr/>
        </p:nvSpPr>
        <p:spPr>
          <a:xfrm>
            <a:off x="4407933" y="1154819"/>
            <a:ext cx="3863549" cy="133315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Студенти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закладів </a:t>
            </a:r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вищої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освіти, які </a:t>
            </a:r>
            <a:endParaRPr lang="uk-UA" sz="18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uk-UA" sz="1800" b="1" u="sng" dirty="0" smtClean="0">
                <a:latin typeface="Comic Sans MS" panose="030F0702030302020204" pitchFamily="66" charset="0"/>
              </a:rPr>
              <a:t>мають </a:t>
            </a:r>
            <a:r>
              <a:rPr lang="uk-UA" sz="1800" b="1" u="sng" dirty="0" smtClean="0">
                <a:latin typeface="Comic Sans MS" panose="030F0702030302020204" pitchFamily="66" charset="0"/>
              </a:rPr>
              <a:t>право </a:t>
            </a:r>
            <a:r>
              <a:rPr lang="uk-UA" sz="1800" b="1" u="sng" dirty="0" smtClean="0">
                <a:latin typeface="Comic Sans MS" panose="030F0702030302020204" pitchFamily="66" charset="0"/>
              </a:rPr>
              <a:t>ПОВТОРНОГО </a:t>
            </a:r>
            <a:r>
              <a:rPr lang="uk-UA" sz="1800" b="1" u="sng" dirty="0" smtClean="0">
                <a:latin typeface="Comic Sans MS" panose="030F0702030302020204" pitchFamily="66" charset="0"/>
              </a:rPr>
              <a:t>складання ДПА у формі </a:t>
            </a:r>
            <a:r>
              <a:rPr lang="uk-UA" sz="1800" b="1" u="sng" dirty="0" smtClean="0">
                <a:latin typeface="Comic Sans MS" panose="030F0702030302020204" pitchFamily="66" charset="0"/>
              </a:rPr>
              <a:t>ЗНО</a:t>
            </a:r>
            <a:r>
              <a:rPr lang="uk-UA" sz="1200" b="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**</a:t>
            </a:r>
            <a:endParaRPr lang="ru-RU" sz="1200" b="1" u="sng" dirty="0">
              <a:latin typeface="Comic Sans MS" panose="030F0702030302020204" pitchFamily="66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6131242" y="2534717"/>
            <a:ext cx="484632" cy="43383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4"/>
          <p:cNvSpPr txBox="1">
            <a:spLocks/>
          </p:cNvSpPr>
          <p:nvPr/>
        </p:nvSpPr>
        <p:spPr>
          <a:xfrm>
            <a:off x="4710119" y="3098262"/>
            <a:ext cx="3811509" cy="11207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ЗНО з української мови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 літератури (</a:t>
            </a:r>
            <a:r>
              <a:rPr lang="uk-UA" sz="1600" u="sng" dirty="0">
                <a:latin typeface="Arial" panose="020B0604020202020204" pitchFamily="34" charset="0"/>
                <a:cs typeface="Arial" panose="020B0604020202020204" pitchFamily="34" charset="0"/>
              </a:rPr>
              <a:t>українська мова як </a:t>
            </a:r>
            <a:r>
              <a:rPr lang="uk-UA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ДПА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marL="342900" indent="-342900">
              <a:buAutoNum type="arabicPeriod"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1647" y="1042153"/>
            <a:ext cx="4113654" cy="1403530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338511" y="1042153"/>
            <a:ext cx="4070094" cy="1403529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549015" y="1042153"/>
            <a:ext cx="3564522" cy="1417747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1647" y="3015298"/>
            <a:ext cx="4137268" cy="2163804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416600" y="3015298"/>
            <a:ext cx="3992005" cy="2163804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566290" y="3003587"/>
            <a:ext cx="3547248" cy="2163804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647" y="5318382"/>
            <a:ext cx="8326958" cy="1378255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573633" y="5282147"/>
            <a:ext cx="3458002" cy="1414490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6095178" y="549026"/>
            <a:ext cx="489061" cy="46651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" y="38725"/>
            <a:ext cx="1555611" cy="441472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2817889" y="259461"/>
            <a:ext cx="7863840" cy="77237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7200" b="1" dirty="0" smtClean="0">
                <a:solidFill>
                  <a:srgbClr val="0070C0"/>
                </a:solidFill>
                <a:latin typeface="+mn-lt"/>
              </a:rPr>
              <a:t>Реєстрація на ЗНО - 2019</a:t>
            </a:r>
            <a:endParaRPr lang="ru-RU" sz="7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660" y="3610557"/>
            <a:ext cx="5969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!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434366" y="1815619"/>
            <a:ext cx="101908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1. </a:t>
            </a:r>
            <a:r>
              <a:rPr lang="uk-UA" altLang="ru-RU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Визначитися із переліком предметів ЗНО, </a:t>
            </a:r>
            <a:r>
              <a:rPr lang="uk-UA" altLang="ru-RU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необхідних для вступу (Умови прийому на навчання до закладів вищої освіти у 2019 році).</a:t>
            </a:r>
            <a:endParaRPr lang="ru-RU" altLang="ru-RU" sz="2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434366" y="3518380"/>
            <a:ext cx="10190888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 indent="-361950" algn="just"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2. Підготувати документи:</a:t>
            </a:r>
          </a:p>
          <a:p>
            <a:pPr marL="361950" indent="-361950" algn="just">
              <a:defRPr/>
            </a:pPr>
            <a:endParaRPr lang="uk-UA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копію документа, що посвідчує особу (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паспорт);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endParaRPr lang="uk-UA" sz="20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дві однакові фотокартки розміром 3х4 із зображенням,  що відповідає досягнутому 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віку.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defRPr/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9536648">
            <a:off x="-421522" y="873879"/>
            <a:ext cx="3138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Як підготуватися до реєстрації на ЗНО?</a:t>
            </a:r>
            <a:endParaRPr lang="en-US" sz="16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8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2075330" y="0"/>
            <a:ext cx="8415548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600" b="1" dirty="0" smtClean="0">
                <a:solidFill>
                  <a:srgbClr val="0070C0"/>
                </a:solidFill>
                <a:latin typeface="+mn-lt"/>
              </a:rPr>
              <a:t>Пробне ЗНО-2019</a:t>
            </a: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6584593" y="1646470"/>
            <a:ext cx="5257046" cy="4516877"/>
          </a:xfrm>
          <a:prstGeom prst="bevel">
            <a:avLst>
              <a:gd name="adj" fmla="val 12500"/>
            </a:avLst>
          </a:prstGeom>
          <a:solidFill>
            <a:srgbClr val="C0C0C0">
              <a:alpha val="1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b="1" dirty="0">
                <a:latin typeface="Comic Sans MS" panose="030F0702030302020204" pitchFamily="66" charset="0"/>
              </a:rPr>
              <a:t>23 березня 2019 </a:t>
            </a:r>
            <a:r>
              <a:rPr lang="uk-UA" b="1" dirty="0" smtClean="0">
                <a:latin typeface="Comic Sans MS" panose="030F0702030302020204" pitchFamily="66" charset="0"/>
              </a:rPr>
              <a:t>року</a:t>
            </a:r>
            <a:endParaRPr lang="uk-UA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uk-UA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України</a:t>
            </a: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Біологія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Географія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Російська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зика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Хімія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Англійська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спанська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Німецька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Французька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755071" y="1646470"/>
            <a:ext cx="4959790" cy="2913424"/>
          </a:xfrm>
          <a:prstGeom prst="bevel">
            <a:avLst>
              <a:gd name="adj" fmla="val 12500"/>
            </a:avLst>
          </a:prstGeom>
          <a:solidFill>
            <a:schemeClr val="accent1">
              <a:lumMod val="20000"/>
              <a:lumOff val="80000"/>
              <a:alpha val="16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b="1" dirty="0">
                <a:latin typeface="Comic Sans MS" panose="030F0702030302020204" pitchFamily="66" charset="0"/>
              </a:rPr>
              <a:t>16 березня 2019 року</a:t>
            </a:r>
            <a:endParaRPr lang="ru-RU" b="1" dirty="0">
              <a:latin typeface="Comic Sans MS" panose="030F0702030302020204" pitchFamily="66" charset="0"/>
            </a:endParaRP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439738">
              <a:buFont typeface="Wingdings" pitchFamily="2" charset="2"/>
              <a:buChar char="ü"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Українська мова і література</a:t>
            </a:r>
          </a:p>
          <a:p>
            <a:pPr>
              <a:buFont typeface="Wingdings" pitchFamily="2" charset="2"/>
              <a:buChar char="ü"/>
            </a:pP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7528" y="723140"/>
            <a:ext cx="113711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Comic Sans MS" panose="030F0702030302020204" pitchFamily="66" charset="0"/>
              </a:rPr>
              <a:t>Пробне ЗНО </a:t>
            </a:r>
            <a:r>
              <a:rPr lang="uk-UA" dirty="0">
                <a:latin typeface="Comic Sans MS" panose="030F0702030302020204" pitchFamily="66" charset="0"/>
              </a:rPr>
              <a:t>проходить з метою ознайомлення всіх охочих із процедурою проведення зовнішнього незалежного оцінювання, структурою та змістом тестового зошита, порядком доступу до пункту тестування та робочого місця.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306" y="4907250"/>
            <a:ext cx="6096275" cy="1834168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4018" y="4962367"/>
            <a:ext cx="5914563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uk-UA" b="1" dirty="0">
                <a:latin typeface="Comic Sans MS" panose="030F0702030302020204" pitchFamily="66" charset="0"/>
              </a:rPr>
              <a:t>Пробне ЗНО проводиться в округах основного </a:t>
            </a:r>
            <a:r>
              <a:rPr lang="uk-UA" b="1" dirty="0" smtClean="0">
                <a:latin typeface="Comic Sans MS" panose="030F0702030302020204" pitchFamily="66" charset="0"/>
              </a:rPr>
              <a:t>тестування.</a:t>
            </a:r>
            <a:r>
              <a:rPr lang="uk-UA" b="1" dirty="0">
                <a:latin typeface="Comic Sans MS" panose="030F0702030302020204" pitchFamily="66" charset="0"/>
              </a:rPr>
              <a:t> Учасник самостійно може обирати округ пробного ЗНО під час реєстрації.</a:t>
            </a:r>
          </a:p>
          <a:p>
            <a:pPr algn="just"/>
            <a:endParaRPr lang="uk-UA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*Пробне </a:t>
            </a:r>
            <a:r>
              <a:rPr lang="uk-UA" b="1" dirty="0">
                <a:solidFill>
                  <a:srgbClr val="0070C0"/>
                </a:solidFill>
                <a:latin typeface="Comic Sans MS" panose="030F0702030302020204" pitchFamily="66" charset="0"/>
              </a:rPr>
              <a:t>ЗНО з іноземних мов буде проведено в окремих </a:t>
            </a:r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округах</a:t>
            </a:r>
          </a:p>
          <a:p>
            <a:pPr algn="just"/>
            <a:endParaRPr lang="uk-UA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03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1351510" y="-68475"/>
            <a:ext cx="10675897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600" b="1" dirty="0" smtClean="0">
                <a:solidFill>
                  <a:srgbClr val="0070C0"/>
                </a:solidFill>
                <a:latin typeface="+mn-lt"/>
              </a:rPr>
              <a:t>Реєстрація на пробне ЗНО-2019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51934" y="1355138"/>
            <a:ext cx="104239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З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08.01 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до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31.01.2019 </a:t>
            </a:r>
            <a:r>
              <a:rPr lang="ru-RU" sz="2800" b="1" dirty="0">
                <a:latin typeface="Comic Sans MS" panose="030F0702030302020204" pitchFamily="66" charset="0"/>
              </a:rPr>
              <a:t>- </a:t>
            </a:r>
            <a:r>
              <a:rPr lang="ru-RU" sz="2800" b="1" dirty="0" smtClean="0">
                <a:latin typeface="Comic Sans MS" panose="030F0702030302020204" pitchFamily="66" charset="0"/>
              </a:rPr>
              <a:t>на </a:t>
            </a:r>
            <a:r>
              <a:rPr lang="ru-RU" sz="2800" b="1" dirty="0" err="1">
                <a:latin typeface="Comic Sans MS" panose="030F0702030302020204" pitchFamily="66" charset="0"/>
              </a:rPr>
              <a:t>сайті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err="1">
                <a:latin typeface="Comic Sans MS" panose="030F0702030302020204" pitchFamily="66" charset="0"/>
              </a:rPr>
              <a:t>Харківського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smtClean="0">
                <a:latin typeface="Comic Sans MS" panose="030F0702030302020204" pitchFamily="66" charset="0"/>
              </a:rPr>
              <a:t>РЦОЯО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http://zno-harkiv.org.ua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 </a:t>
            </a:r>
            <a:r>
              <a:rPr lang="ru-RU" sz="2800" b="1" dirty="0">
                <a:latin typeface="Comic Sans MS" panose="030F0702030302020204" pitchFamily="66" charset="0"/>
              </a:rPr>
              <a:t>– </a:t>
            </a:r>
            <a:r>
              <a:rPr lang="ru-RU" sz="2800" b="1" dirty="0" err="1">
                <a:latin typeface="Comic Sans MS" panose="030F0702030302020204" pitchFamily="66" charset="0"/>
              </a:rPr>
              <a:t>розділ</a:t>
            </a:r>
            <a:r>
              <a:rPr lang="ru-RU" sz="2800" b="1" dirty="0">
                <a:latin typeface="Comic Sans MS" panose="030F0702030302020204" pitchFamily="66" charset="0"/>
              </a:rPr>
              <a:t> «</a:t>
            </a:r>
            <a:r>
              <a:rPr lang="ru-RU" sz="2800" b="1" dirty="0" err="1">
                <a:latin typeface="Comic Sans MS" panose="030F0702030302020204" pitchFamily="66" charset="0"/>
              </a:rPr>
              <a:t>Пробне</a:t>
            </a:r>
            <a:r>
              <a:rPr lang="ru-RU" sz="2800" b="1" dirty="0">
                <a:latin typeface="Comic Sans MS" panose="030F0702030302020204" pitchFamily="66" charset="0"/>
              </a:rPr>
              <a:t> ЗНО» - «</a:t>
            </a:r>
            <a:r>
              <a:rPr lang="ru-RU" sz="2800" b="1" dirty="0" err="1">
                <a:latin typeface="Comic Sans MS" panose="030F0702030302020204" pitchFamily="66" charset="0"/>
              </a:rPr>
              <a:t>Реєстрація</a:t>
            </a:r>
            <a:r>
              <a:rPr lang="ru-RU" sz="2800" b="1" dirty="0" smtClean="0">
                <a:latin typeface="Comic Sans MS" panose="030F0702030302020204" pitchFamily="66" charset="0"/>
              </a:rPr>
              <a:t>»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smtClean="0">
                <a:latin typeface="Comic Sans MS" panose="030F0702030302020204" pitchFamily="66" charset="0"/>
              </a:rPr>
              <a:t>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1190" y="4038858"/>
            <a:ext cx="11065474" cy="1834168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2" name="Прямоугольник 11"/>
          <p:cNvSpPr/>
          <p:nvPr/>
        </p:nvSpPr>
        <p:spPr>
          <a:xfrm>
            <a:off x="947499" y="4259837"/>
            <a:ext cx="10632855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fontAlgn="base"/>
            <a:r>
              <a:rPr lang="uk-UA" sz="2800" dirty="0">
                <a:latin typeface="Comic Sans MS" panose="030F0702030302020204" pitchFamily="66" charset="0"/>
              </a:rPr>
              <a:t>Реєстрація для проходження пробного тестування </a:t>
            </a:r>
            <a:r>
              <a:rPr lang="uk-UA" sz="2800" dirty="0" smtClean="0">
                <a:latin typeface="Comic Sans MS" panose="030F0702030302020204" pitchFamily="66" charset="0"/>
              </a:rPr>
              <a:t>                      </a:t>
            </a:r>
            <a:r>
              <a:rPr lang="uk-UA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не </a:t>
            </a:r>
            <a:r>
              <a:rPr lang="uk-UA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передбачає </a:t>
            </a:r>
            <a:r>
              <a:rPr lang="uk-UA" sz="2800" dirty="0">
                <a:latin typeface="Comic Sans MS" panose="030F0702030302020204" pitchFamily="66" charset="0"/>
              </a:rPr>
              <a:t>автоматичної реєстрації для участі в основній сесії зовнішнього незалежного оцінювання.</a:t>
            </a:r>
          </a:p>
          <a:p>
            <a:endParaRPr lang="uk-UA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1189" y="1152446"/>
            <a:ext cx="10983993" cy="1834168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531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1634974" y="0"/>
            <a:ext cx="10675897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 smtClean="0">
                <a:solidFill>
                  <a:srgbClr val="0070C0"/>
                </a:solidFill>
                <a:latin typeface="+mn-lt"/>
              </a:rPr>
              <a:t>Особистий кабінет учасника пробного ЗНО</a:t>
            </a:r>
            <a:endParaRPr lang="uk-UA" b="1" dirty="0" smtClean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841873" y="660922"/>
          <a:ext cx="11170294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3339">
                  <a:extLst>
                    <a:ext uri="{9D8B030D-6E8A-4147-A177-3AD203B41FA5}">
                      <a16:colId xmlns:a16="http://schemas.microsoft.com/office/drawing/2014/main" val="1864368223"/>
                    </a:ext>
                  </a:extLst>
                </a:gridCol>
                <a:gridCol w="7416955">
                  <a:extLst>
                    <a:ext uri="{9D8B030D-6E8A-4147-A177-3AD203B41FA5}">
                      <a16:colId xmlns:a16="http://schemas.microsoft.com/office/drawing/2014/main" val="2456734299"/>
                    </a:ext>
                  </a:extLst>
                </a:gridCol>
              </a:tblGrid>
              <a:tr h="5163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до 25.02.2019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Розміщення інформації про час і місце проходження пробного ЗНО. Запрошення необхідно сформувати та роздрукувати самостійно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8294045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16-18.03.2019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  <a:endParaRPr lang="ru-RU" dirty="0">
                        <a:ln w="12700">
                          <a:noFill/>
                          <a:prstDash val="solid"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just"/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Внесення учасниками відповідей до сервісу  «Визначення результатів пробного ЗНО»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6590490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23-25.03</a:t>
                      </a:r>
                      <a:r>
                        <a:rPr lang="uk-UA" sz="1800" b="1" cap="none" spc="0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.2019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  <a:endParaRPr lang="ru-RU" dirty="0">
                        <a:ln w="12700">
                          <a:noFill/>
                          <a:prstDash val="solid"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294003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19.03.2019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Оприлюднення правильних відповідей до завдань пробного ЗНО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3173914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26.03.2019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380782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22.03.2019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Оголошення результатів пробного ЗНО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0366574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29.03.2019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732740"/>
                  </a:ext>
                </a:extLst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776587" y="5683914"/>
            <a:ext cx="11300865" cy="1088802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64634" y="5683914"/>
            <a:ext cx="110871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 fontAlgn="base"/>
            <a:r>
              <a:rPr lang="uk-UA" sz="2000" dirty="0">
                <a:latin typeface="Comic Sans MS" panose="030F0702030302020204" pitchFamily="66" charset="0"/>
              </a:rPr>
              <a:t>Результати пробного </a:t>
            </a:r>
            <a:r>
              <a:rPr lang="uk-UA" sz="2000" dirty="0" smtClean="0">
                <a:latin typeface="Comic Sans MS" panose="030F0702030302020204" pitchFamily="66" charset="0"/>
              </a:rPr>
              <a:t>ЗНО </a:t>
            </a:r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не </a:t>
            </a:r>
            <a:r>
              <a:rPr lang="uk-UA" b="1" dirty="0">
                <a:solidFill>
                  <a:srgbClr val="0070C0"/>
                </a:solidFill>
                <a:latin typeface="Comic Sans MS" panose="030F0702030302020204" pitchFamily="66" charset="0"/>
              </a:rPr>
              <a:t>будуть зараховані</a:t>
            </a:r>
            <a:r>
              <a:rPr lang="uk-UA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uk-UA" sz="2000" dirty="0">
                <a:latin typeface="Comic Sans MS" panose="030F0702030302020204" pitchFamily="66" charset="0"/>
              </a:rPr>
              <a:t>як оцінки за державну підсумкову атестацію та не будуть використані для участі в конкурсному відборі під час вступу до </a:t>
            </a:r>
            <a:r>
              <a:rPr lang="uk-UA" sz="2000" dirty="0" smtClean="0">
                <a:latin typeface="Comic Sans MS" panose="030F0702030302020204" pitchFamily="66" charset="0"/>
              </a:rPr>
              <a:t>закладів вищої освіти.</a:t>
            </a:r>
            <a:endParaRPr lang="uk-UA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364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 rot="-806291">
            <a:off x="1992313" y="5949950"/>
            <a:ext cx="1943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uk-UA" altLang="ru-RU" sz="180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485620" y="-123337"/>
            <a:ext cx="900924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Інформаційна підтримка ХРЦОЯО</a:t>
            </a:r>
            <a:endParaRPr lang="uk-UA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3012" name="Text Box 8"/>
          <p:cNvSpPr txBox="1">
            <a:spLocks noChangeArrowheads="1"/>
          </p:cNvSpPr>
          <p:nvPr/>
        </p:nvSpPr>
        <p:spPr bwMode="auto">
          <a:xfrm>
            <a:off x="3006411" y="1293114"/>
            <a:ext cx="796766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solidFill>
                <a:srgbClr val="00437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Телефон:</a:t>
            </a:r>
            <a:endParaRPr kumimoji="1" lang="uk-UA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sz="4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uk-UA" altLang="ru-RU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057) 705-07-37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4100" dirty="0">
                <a:latin typeface="Arial" panose="020B0604020202020204" pitchFamily="34" charset="0"/>
                <a:cs typeface="Arial" panose="020B0604020202020204" pitchFamily="34" charset="0"/>
              </a:rPr>
              <a:t>097 83 23 496</a:t>
            </a:r>
            <a:endParaRPr kumimoji="1" lang="en-US" altLang="ru-RU" sz="4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uk-UA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ХРЦОЯО: </a:t>
            </a:r>
            <a:endParaRPr kumimoji="1" lang="en-US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www.zno-kharkiv.org.ua</a:t>
            </a:r>
            <a:r>
              <a:rPr kumimoji="1" lang="uk-UA" alt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uk-UA" altLang="ru-RU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Електронна </a:t>
            </a:r>
            <a:r>
              <a:rPr kumimoji="1" lang="uk-UA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пошта: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office@zno-kharkiv.org.ua</a:t>
            </a:r>
            <a:r>
              <a:rPr kumimoji="1"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en-US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Адреса: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майдан Свободи, 6, офіс 463, м. Харків, 61022</a:t>
            </a:r>
            <a:endParaRPr kumimoji="1"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013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01"/>
            <a:ext cx="15557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 descr="2017 - PowerPoint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0" t="85887" r="59633" b="10106"/>
          <a:stretch/>
        </p:blipFill>
        <p:spPr>
          <a:xfrm>
            <a:off x="11660661" y="7430570"/>
            <a:ext cx="370534" cy="29808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 rot="19944298">
            <a:off x="132592" y="969269"/>
            <a:ext cx="2929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Є питання щодо ЗНО?</a:t>
            </a:r>
            <a:endParaRPr lang="en-US" sz="20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45" y="1954528"/>
            <a:ext cx="2912577" cy="291257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58" y="5179466"/>
            <a:ext cx="406400" cy="38724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20" y="5179466"/>
            <a:ext cx="406400" cy="38724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67" y="5179466"/>
            <a:ext cx="406400" cy="38724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34"/>
          <a:stretch/>
        </p:blipFill>
        <p:spPr>
          <a:xfrm>
            <a:off x="2513160" y="5144331"/>
            <a:ext cx="457073" cy="42072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751" y="5179466"/>
            <a:ext cx="406400" cy="38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590</Words>
  <Application>Microsoft Office PowerPoint</Application>
  <PresentationFormat>Широкоэкранный</PresentationFormat>
  <Paragraphs>141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Comic Sans MS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ЗНО-2018</dc:title>
  <dc:creator>Валерия А. Ханикова</dc:creator>
  <cp:lastModifiedBy>Валерия А. Ханикова</cp:lastModifiedBy>
  <cp:revision>93</cp:revision>
  <dcterms:created xsi:type="dcterms:W3CDTF">2017-10-04T07:05:18Z</dcterms:created>
  <dcterms:modified xsi:type="dcterms:W3CDTF">2018-10-31T10:15:52Z</dcterms:modified>
</cp:coreProperties>
</file>