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6" r:id="rId4"/>
    <p:sldId id="259" r:id="rId5"/>
    <p:sldId id="260" r:id="rId6"/>
    <p:sldId id="264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13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Підсумки тижня </a:t>
            </a:r>
            <a:br>
              <a:rPr lang="uk-UA" sz="4400" dirty="0" smtClean="0"/>
            </a:br>
            <a:r>
              <a:rPr lang="uk-UA" sz="4400" dirty="0" smtClean="0"/>
              <a:t>кулінарного </a:t>
            </a:r>
            <a:r>
              <a:rPr lang="uk-UA" sz="4400" dirty="0" smtClean="0"/>
              <a:t>відділення 201</a:t>
            </a:r>
            <a:r>
              <a:rPr lang="en-US" sz="4400" dirty="0" smtClean="0"/>
              <a:t>8</a:t>
            </a:r>
            <a:r>
              <a:rPr lang="uk-UA" sz="4400" dirty="0" smtClean="0"/>
              <a:t>р</a:t>
            </a:r>
            <a:r>
              <a:rPr lang="uk-UA" sz="4400" dirty="0" smtClean="0"/>
              <a:t>.</a:t>
            </a:r>
            <a:endParaRPr lang="ru-RU" sz="4400" dirty="0"/>
          </a:p>
        </p:txBody>
      </p:sp>
      <p:pic>
        <p:nvPicPr>
          <p:cNvPr id="1026" name="Picture 2" descr="C:\Users\U\Downloads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896544" cy="456488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u="sng" dirty="0" smtClean="0">
                <a:solidFill>
                  <a:srgbClr val="000099"/>
                </a:solidFill>
              </a:rPr>
              <a:t>Понеділок 19.11.18 р</a:t>
            </a:r>
            <a:r>
              <a:rPr lang="uk-UA" sz="2400" b="1" u="sng" dirty="0" smtClean="0">
                <a:solidFill>
                  <a:srgbClr val="000099"/>
                </a:solidFill>
              </a:rPr>
              <a:t>.</a:t>
            </a:r>
            <a:r>
              <a:rPr lang="uk-UA" sz="5400" b="1" u="sng" dirty="0" smtClean="0">
                <a:solidFill>
                  <a:srgbClr val="000099"/>
                </a:solidFill>
              </a:rPr>
              <a:t/>
            </a:r>
            <a:br>
              <a:rPr lang="uk-UA" sz="5400" b="1" u="sng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124744"/>
            <a:ext cx="89644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500" b="1" i="1" dirty="0" smtClean="0"/>
              <a:t>Молодий майстер виробничого навчання </a:t>
            </a:r>
            <a:r>
              <a:rPr lang="uk-UA" sz="1500" b="1" i="1" dirty="0" err="1" smtClean="0"/>
              <a:t>Костецька</a:t>
            </a:r>
            <a:r>
              <a:rPr lang="uk-UA" sz="1500" b="1" i="1" dirty="0" smtClean="0"/>
              <a:t> Аліна Вікторівна у відділенні №1 провела відкритий урок на тему «Нарізання овочів простими формами». </a:t>
            </a:r>
          </a:p>
          <a:p>
            <a:pPr algn="just"/>
            <a:r>
              <a:rPr lang="uk-UA" sz="1500" b="1" i="1" dirty="0" smtClean="0"/>
              <a:t>На позитиві пройшов урок! Першокурсники продемонстрували своє бажання навчатися професії, розуміючи необхідність оволодіти найпростішим для досягнення кулінарної майстерності. Бажаємо Аліні Вікторівні нових відкриттів у царині педагогічної майстерності! </a:t>
            </a:r>
          </a:p>
          <a:p>
            <a:pPr lvl="0" algn="just"/>
            <a:endParaRPr lang="ru-RU" sz="1600" b="1" i="1" dirty="0" smtClean="0"/>
          </a:p>
          <a:p>
            <a:pPr algn="just"/>
            <a:r>
              <a:rPr lang="uk-UA" sz="1600" b="1" i="1" dirty="0" smtClean="0"/>
              <a:t> </a:t>
            </a:r>
            <a:endParaRPr lang="ru-RU" sz="1600" b="1" i="1" dirty="0" smtClean="0"/>
          </a:p>
        </p:txBody>
      </p:sp>
      <p:pic>
        <p:nvPicPr>
          <p:cNvPr id="2050" name="Picture 2" descr="D:\Ліцей сфері послуг\Методична робота\підсумки 2018\сайт\0-02-05-3f585b028a99ea684bacdb4dd5908528fcd7823f4441614bd6ec13a916489dfe_458507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25144"/>
            <a:ext cx="2773564" cy="182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Ліцей сфері послуг\Методична робота\підсумки 2018\сайт\0-02-05-8a74fcbf8507c1ad61b78bada6e49773a7f3adadb5aed1b49438c007f20468ad_aa524a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375" y="2636911"/>
            <a:ext cx="3051737" cy="193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Ліцей сфері послуг\Методична робота\підсумки 2018\сайт\0-02-05-4112ead93e750ffb54b0ab356a576f06e9d36bf7af123d904b24554458d0f468_f2bcd7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81128"/>
            <a:ext cx="319484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іцей сфері послуг\Методична робота\підсумки 2018\сайт\0-02-05-fbe79686eaeba0da3d9f1c712ac22e2c028fc0244f29cf4c74ea92c5092b2caa_ce2863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1"/>
            <a:ext cx="2928327" cy="164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Ліцей сфері послуг\Методична робота\підсумки 2018\сайт\0-02-05-ffcb025a09570c2cb96cc6b88fc544e1d759e9d1557b423954a8118f2ddc846a_7262d1d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2088232" cy="371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1152128"/>
          </a:xfrm>
        </p:spPr>
        <p:txBody>
          <a:bodyPr>
            <a:noAutofit/>
          </a:bodyPr>
          <a:lstStyle/>
          <a:p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рамках тижня кулінарного відділення за участю викладача Курочки С.М. та майстра в/н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Порхун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Л.С. і учнів третього курсу :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Комолрної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О.,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Кібрик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А.,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Лаврінець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М. у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гімназії№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була проведена вікторина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“Кулінарний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ерудит”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майстер-клас </a:t>
            </a:r>
            <a:r>
              <a:rPr lang="uk-UA" sz="15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“Карвінг”</a:t>
            </a:r>
            <a:r>
              <a:rPr lang="uk-UA" sz="15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Ліцей сфері послуг\Методична робота\Тиждень 2018\20181119_142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27687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Ліцей сфері послуг\Методична робота\Тиждень 2018\20181119_144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2736304" cy="177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Ліцей сфері послуг\Методична робота\Тиждень 2018\20181119_144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808312" cy="183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Ліцей сфері послуг\Методична робота\Тиждень 2018\20181119_145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Ліцей сфері послуг\Методична робота\Тиждень 2018\20181119_144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365104"/>
            <a:ext cx="2760307" cy="207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Ліцей сфері послуг\Методична робота\Тиждень 2018\20181119_143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365104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u="sng" dirty="0" smtClean="0">
                <a:solidFill>
                  <a:srgbClr val="000099"/>
                </a:solidFill>
              </a:rPr>
              <a:t>Вівторок 20.11.18 р.</a:t>
            </a:r>
            <a:r>
              <a:rPr lang="uk-UA" sz="5400" b="1" u="sng" dirty="0" smtClean="0">
                <a:solidFill>
                  <a:srgbClr val="000099"/>
                </a:solidFill>
              </a:rPr>
              <a:t/>
            </a:r>
            <a:br>
              <a:rPr lang="uk-UA" sz="5400" b="1" u="sng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79512" y="908721"/>
            <a:ext cx="6696744" cy="22322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5600" b="1" i="1" dirty="0" smtClean="0"/>
              <a:t>      </a:t>
            </a:r>
            <a:r>
              <a:rPr lang="uk-UA" sz="6000" b="1" i="1" dirty="0" smtClean="0"/>
              <a:t>Цей </a:t>
            </a:r>
            <a:r>
              <a:rPr lang="uk-UA" sz="6000" b="1" i="1" dirty="0" smtClean="0"/>
              <a:t>день пройшов під гаслом «Майстерності треба вчитися». </a:t>
            </a:r>
            <a:r>
              <a:rPr lang="uk-UA" sz="6000" b="1" i="1" dirty="0" smtClean="0"/>
              <a:t>Адже </a:t>
            </a:r>
            <a:r>
              <a:rPr lang="uk-UA" sz="6000" b="1" i="1" dirty="0" err="1" smtClean="0"/>
              <a:t>досвічений</a:t>
            </a:r>
            <a:r>
              <a:rPr lang="uk-UA" sz="6000" b="1" i="1" dirty="0" smtClean="0"/>
              <a:t> викладач Курочка Світлана Миколаївна продемонструвала колегам, як цікаво мотивувати учнів до вивчення своєї професії. Педагогічний працівник провела з учнями груп СК-6, </a:t>
            </a:r>
            <a:r>
              <a:rPr lang="uk-UA" sz="6000" b="1" i="1" dirty="0" err="1" smtClean="0"/>
              <a:t>СК</a:t>
            </a:r>
            <a:r>
              <a:rPr lang="uk-UA" sz="6000" b="1" i="1" dirty="0" smtClean="0"/>
              <a:t>-7 позакласний захід  «У світі моєї професії», різноманітні конкурси, ігри, змагання захопили дівчат та хлопців! І хоча перемогла команда групи СК-7 «</a:t>
            </a:r>
            <a:r>
              <a:rPr lang="uk-UA" sz="6000" b="1" i="1" dirty="0" err="1" smtClean="0"/>
              <a:t>Тірамісу</a:t>
            </a:r>
            <a:r>
              <a:rPr lang="uk-UA" sz="6000" b="1" i="1" dirty="0" smtClean="0"/>
              <a:t>», але переможених не було, адже група СК-6 під назвою «</a:t>
            </a:r>
            <a:r>
              <a:rPr lang="uk-UA" sz="6000" b="1" i="1" dirty="0" err="1" smtClean="0"/>
              <a:t>Смаколики</a:t>
            </a:r>
            <a:r>
              <a:rPr lang="uk-UA" sz="6000" b="1" i="1" dirty="0" smtClean="0"/>
              <a:t>» теж були задоволені кількістю отриманої інформації, нових знань із професії «Кухар</a:t>
            </a:r>
            <a:r>
              <a:rPr lang="uk-UA" sz="6000" b="1" i="1" dirty="0" smtClean="0"/>
              <a:t>».</a:t>
            </a:r>
            <a:endParaRPr lang="ru-RU" sz="6000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D:\Ліцей сфері послуг\Методична робота\підсумки 2018\20.11 курочка\20.11.2018 Курочка\0-02-04-575886d593383dda7e91d9d72da69f6fabfcc1d3d86ffffb6aa7e966d8459c89_6a1fb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2688299" cy="2016224"/>
          </a:xfrm>
          <a:prstGeom prst="rect">
            <a:avLst/>
          </a:prstGeom>
          <a:noFill/>
        </p:spPr>
      </p:pic>
      <p:pic>
        <p:nvPicPr>
          <p:cNvPr id="7172" name="Picture 4" descr="D:\Ліцей сфері послуг\Методична робота\підсумки 2018\20.11 курочка\20.11.2018 Курочка\0-02-05-06b50180417c0202503d1ea5381d0a5a402d17b00ebc10ff4fc35cd3961c775d_4ed4e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2520280" cy="1890210"/>
          </a:xfrm>
          <a:prstGeom prst="rect">
            <a:avLst/>
          </a:prstGeom>
          <a:noFill/>
        </p:spPr>
      </p:pic>
      <p:pic>
        <p:nvPicPr>
          <p:cNvPr id="7173" name="Picture 5" descr="D:\Ліцей сфері послуг\Методична робота\підсумки 2018\20.11 курочка\20.11.2018 Курочка\0-02-05-df69312dbabcb12756a70047ebdb63eb6fdb2b34bfbc28ffc9f568f58f3bcdbd_a952de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91826"/>
            <a:ext cx="2088232" cy="1566174"/>
          </a:xfrm>
          <a:prstGeom prst="rect">
            <a:avLst/>
          </a:prstGeom>
          <a:noFill/>
        </p:spPr>
      </p:pic>
      <p:pic>
        <p:nvPicPr>
          <p:cNvPr id="7174" name="Picture 6" descr="D:\Ліцей сфері послуг\Методична робота\підсумки 2018\20.11 курочка\20.11.2018 Курочка\0-02-05-ee75b397c052adc48c70b24e74d7834d22ba165c0ca6e78c0f8a2319259f6916_4d76e8d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139703" cy="2852936"/>
          </a:xfrm>
          <a:prstGeom prst="rect">
            <a:avLst/>
          </a:prstGeom>
          <a:noFill/>
        </p:spPr>
      </p:pic>
      <p:pic>
        <p:nvPicPr>
          <p:cNvPr id="7175" name="Picture 7" descr="D:\Ліцей сфері послуг\Методична робота\підсумки 2018\20.11 курочка\20.11.2018 Курочка\0-02-04-13cb844988fb5cdbed57ee4ea96c3ae0441e61be332cbb4aa4bbd6ca7081d1fb_5650cc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967791"/>
            <a:ext cx="2520279" cy="1890209"/>
          </a:xfrm>
          <a:prstGeom prst="rect">
            <a:avLst/>
          </a:prstGeom>
          <a:noFill/>
        </p:spPr>
      </p:pic>
      <p:pic>
        <p:nvPicPr>
          <p:cNvPr id="7176" name="Picture 8" descr="D:\Ліцей сфері послуг\Методична робота\підсумки 2018\20.11 курочка\0-02-05-ed3960a06f960d798db462e2202af8057e77bcaa542b15c3fedfbf85da9ae01c_498689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5768" y="1052736"/>
            <a:ext cx="2088232" cy="1566174"/>
          </a:xfrm>
          <a:prstGeom prst="rect">
            <a:avLst/>
          </a:prstGeom>
          <a:noFill/>
        </p:spPr>
      </p:pic>
      <p:pic>
        <p:nvPicPr>
          <p:cNvPr id="7177" name="Picture 9" descr="D:\Ліцей сфері послуг\Методична робота\підсумки 2018\20.11 курочка\0-02-04-5a7a05a60d14059c77f48e7850ee99a4c3a3756f688accd491b595ebcc8e06a2_46b72a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8147" y="2780928"/>
            <a:ext cx="2235853" cy="1676890"/>
          </a:xfrm>
          <a:prstGeom prst="rect">
            <a:avLst/>
          </a:prstGeom>
          <a:noFill/>
        </p:spPr>
      </p:pic>
      <p:pic>
        <p:nvPicPr>
          <p:cNvPr id="20" name="Picture 2" descr="D:\Ліцей сфері послуг\Методична робота\підсумки 2018\20.11 курочка\20.11.2018 Курочка\0-02-05-5e648ed29316b3673e0bc01536bf96d575a0abe8c1de28a9ba364bb68a4ec2f8_b5ebaca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3820" y="4697760"/>
            <a:ext cx="16201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u="sng" dirty="0" smtClean="0">
                <a:solidFill>
                  <a:srgbClr val="000099"/>
                </a:solidFill>
              </a:rPr>
              <a:t/>
            </a:r>
            <a:br>
              <a:rPr lang="uk-UA" sz="2700" b="1" u="sng" dirty="0" smtClean="0">
                <a:solidFill>
                  <a:srgbClr val="000099"/>
                </a:solidFill>
              </a:rPr>
            </a:br>
            <a:r>
              <a:rPr lang="uk-UA" sz="2700" b="1" u="sng" dirty="0" smtClean="0">
                <a:solidFill>
                  <a:srgbClr val="000099"/>
                </a:solidFill>
              </a:rPr>
              <a:t/>
            </a:r>
            <a:br>
              <a:rPr lang="uk-UA" sz="2700" b="1" u="sng" dirty="0" smtClean="0">
                <a:solidFill>
                  <a:srgbClr val="000099"/>
                </a:solidFill>
              </a:rPr>
            </a:br>
            <a:r>
              <a:rPr lang="uk-UA" sz="2700" b="1" u="sng" dirty="0" smtClean="0">
                <a:solidFill>
                  <a:srgbClr val="000099"/>
                </a:solidFill>
              </a:rPr>
              <a:t/>
            </a:r>
            <a:br>
              <a:rPr lang="uk-UA" sz="2700" b="1" u="sng" dirty="0" smtClean="0">
                <a:solidFill>
                  <a:srgbClr val="000099"/>
                </a:solidFill>
              </a:rPr>
            </a:br>
            <a:r>
              <a:rPr lang="uk-UA" sz="2700" b="1" u="sng" dirty="0" smtClean="0">
                <a:solidFill>
                  <a:srgbClr val="000099"/>
                </a:solidFill>
              </a:rPr>
              <a:t/>
            </a:r>
            <a:br>
              <a:rPr lang="uk-UA" sz="2700" b="1" u="sng" dirty="0" smtClean="0">
                <a:solidFill>
                  <a:srgbClr val="000099"/>
                </a:solidFill>
              </a:rPr>
            </a:br>
            <a:r>
              <a:rPr lang="uk-UA" sz="2700" b="1" u="sng" dirty="0" smtClean="0">
                <a:solidFill>
                  <a:srgbClr val="000099"/>
                </a:solidFill>
              </a:rPr>
              <a:t/>
            </a:r>
            <a:br>
              <a:rPr lang="uk-UA" sz="2700" b="1" u="sng" dirty="0" smtClean="0">
                <a:solidFill>
                  <a:srgbClr val="000099"/>
                </a:solidFill>
              </a:rPr>
            </a:br>
            <a:r>
              <a:rPr lang="uk-UA" sz="2700" b="1" u="sng" dirty="0" smtClean="0">
                <a:solidFill>
                  <a:srgbClr val="000099"/>
                </a:solidFill>
              </a:rPr>
              <a:t/>
            </a:r>
            <a:br>
              <a:rPr lang="uk-UA" sz="2700" b="1" u="sng" dirty="0" smtClean="0">
                <a:solidFill>
                  <a:srgbClr val="000099"/>
                </a:solidFill>
              </a:rPr>
            </a:br>
            <a:r>
              <a:rPr lang="uk-UA" sz="5400" b="1" u="sng" dirty="0" smtClean="0">
                <a:solidFill>
                  <a:srgbClr val="000099"/>
                </a:solidFill>
              </a:rPr>
              <a:t/>
            </a:r>
            <a:br>
              <a:rPr lang="uk-UA" sz="5400" b="1" u="sng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16561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2700" b="1" i="1" dirty="0" err="1" smtClean="0"/>
              <a:t>Досвічений</a:t>
            </a:r>
            <a:r>
              <a:rPr lang="uk-UA" sz="2700" b="1" i="1" dirty="0" smtClean="0"/>
              <a:t> майстер виробничого навчання </a:t>
            </a:r>
            <a:r>
              <a:rPr lang="uk-UA" sz="2700" b="1" i="1" dirty="0" err="1" smtClean="0"/>
              <a:t>Саута</a:t>
            </a:r>
            <a:r>
              <a:rPr lang="uk-UA" sz="2700" b="1" i="1" dirty="0" smtClean="0"/>
              <a:t> Раїса Миколаївна провела відкритий урок на тему «Особливості приготування і подавання </a:t>
            </a:r>
            <a:r>
              <a:rPr lang="uk-UA" sz="2700" b="1" i="1" dirty="0" err="1" smtClean="0"/>
              <a:t>солянок</a:t>
            </a:r>
            <a:r>
              <a:rPr lang="uk-UA" sz="2700" b="1" i="1" dirty="0" smtClean="0"/>
              <a:t>». Відточене знання своєї справи, бездоганне володіння методикою, інтерактивна робота з дітьми – ось, що вирізняло її урок. Група СК-6 із захопленням спостерігали за роботою майстра на вступному інструктажі.  </a:t>
            </a:r>
            <a:endParaRPr lang="ru-RU" sz="2700" b="1" i="1" dirty="0" smtClean="0"/>
          </a:p>
          <a:p>
            <a:pPr algn="just">
              <a:buNone/>
            </a:pPr>
            <a:r>
              <a:rPr lang="uk-UA" sz="2700" b="1" i="1" dirty="0" smtClean="0"/>
              <a:t>      Смачним</a:t>
            </a:r>
            <a:r>
              <a:rPr lang="uk-UA" sz="2700" b="1" i="1" dirty="0" smtClean="0"/>
              <a:t>, позитивним, яскравим  видався урок. </a:t>
            </a:r>
            <a:endParaRPr lang="ru-RU" sz="2700" b="1" i="1" dirty="0" smtClean="0"/>
          </a:p>
          <a:p>
            <a:pPr>
              <a:buNone/>
            </a:pPr>
            <a:r>
              <a:rPr lang="uk-UA" sz="2700" b="1" i="1" dirty="0" smtClean="0"/>
              <a:t>      Дійсно</a:t>
            </a:r>
            <a:r>
              <a:rPr lang="uk-UA" sz="2700" b="1" i="1" dirty="0" smtClean="0"/>
              <a:t>, майстерності треба вчитися.  </a:t>
            </a:r>
            <a:endParaRPr lang="ru-RU" sz="2700" b="1" i="1" dirty="0" smtClean="0"/>
          </a:p>
          <a:p>
            <a:pPr>
              <a:buNone/>
            </a:pPr>
            <a:r>
              <a:rPr lang="uk-UA" sz="2200" dirty="0" smtClean="0"/>
              <a:t> </a:t>
            </a: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5" name="Picture 1" descr="D:\Ліцей сфері послуг\Методична робота\підсумки 2018\20.11 Саута\0-02-05-a2815c0e4dc51e50372c8fe0fc9174c22d01360af88b87348a26c90dfe65d474_7a3baf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Ліцей сфері послуг\Методична робота\підсумки 2018\20.11 Саута\0-02-05-520540d12402247d28f450d4284bb5aeca327503573f1eb6325baeb4b1c68f75_a4a73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592288" cy="202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Ліцей сфері послуг\Методична робота\підсумки 2018\20.11 Саута\20.11.2018 Саута\0-02-05-4f88131679a2e79126d26edc39ad7cdcbfae6fc8c5a846bfe19e65cfedf597e6_428e1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Ліцей сфері послуг\Методична робота\підсумки 2018\20.11 Саута\20.11.2018 Саута\0-02-05-a85c66f7ad37707ce03e1361fde43d160e6b73c68eceefb29cdde740948953a8_43fc16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976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Ліцей сфері послуг\Методична робота\підсумки 2018\20.11 Саута\20.11.2018 Саута\0-02-05-b7d24daac4b6adf149ab5973a441ff988338ae834a85ba839946d38d113b02f3_2becfa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D:\Ліцей сфері послуг\Методична робота\підсумки 2018\20.11 Саута\20.11.2018 Саута\0-02-05-d042490e2683dfc285e202b7c99c180b815a7ea826f9597ff259c66af58769e2_1efde3a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25144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uk-UA" sz="2400" b="1" u="sng" dirty="0" smtClean="0">
                <a:solidFill>
                  <a:srgbClr val="000099"/>
                </a:solidFill>
              </a:rPr>
              <a:t>Середа21.11.18р</a:t>
            </a:r>
            <a:r>
              <a:rPr lang="uk-UA" sz="2400" b="1" u="sng" dirty="0" smtClean="0">
                <a:solidFill>
                  <a:srgbClr val="000099"/>
                </a:solidFill>
              </a:rPr>
              <a:t>.</a:t>
            </a:r>
            <a:endParaRPr lang="ru-RU" sz="2400" b="1" u="sng" dirty="0">
              <a:solidFill>
                <a:srgbClr val="000099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500" b="1" i="1" dirty="0" smtClean="0"/>
              <a:t>Майстер виробничого навчання </a:t>
            </a:r>
            <a:r>
              <a:rPr lang="uk-UA" sz="1500" b="1" i="1" dirty="0" err="1" smtClean="0"/>
              <a:t>Драбенко</a:t>
            </a:r>
            <a:r>
              <a:rPr lang="uk-UA" sz="1500" b="1" i="1" dirty="0" smtClean="0"/>
              <a:t> Наталія Миколаївна  у    групі СК-7 провела відкритий урок на тему «Приготування котлетної маси та напівфабрикатів з неї». Наталія Миколаївна методично правильно побудувала та провела  вступний інструктаж, розумно організувала роботу з дітьми, вміло продемонструвала трудові прийоми. Бажаємо Наталії Миколаївні  росту в царині педагогічної майстерності! </a:t>
            </a:r>
            <a:endParaRPr lang="ru-RU" sz="1500" b="1" i="1" dirty="0" smtClean="0"/>
          </a:p>
        </p:txBody>
      </p:sp>
      <p:pic>
        <p:nvPicPr>
          <p:cNvPr id="5121" name="Picture 1" descr="D:\Ліцей сфері послуг\Методична робота\підсумки 2018\сайт 21.11.2018\0-02-04-7bcac4d6409d73f275bf5f923e09b79f8b456f456bd8a2426081bf6b173696da_73856b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2335808" cy="17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Ліцей сфері послуг\Методична робота\підсумки 2018\сайт 21.11.2018\0-02-04-98d0b18555765e0c55b4cf25024802022a5112a22c61467f0774131eb88393bc_7094e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407816" cy="180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Ліцей сфері послуг\Методична робота\підсумки 2018\сайт 21.11.2018\0-02-04-919e679776622fa3a945b9d4a92ebf1786364cccf8d96884150bc79d803b55ad_e6091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4904"/>
            <a:ext cx="2527829" cy="18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Ліцей сфері послуг\Методична робота\підсумки 2018\сайт 21.11.2018\0-02-04-a70c281200f3ed0aedbde70a6edbc7cfd1c8ca9f59b8148dae99a31a830ba33a_3a845f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65313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D:\Ліцей сфері послуг\Методична робота\Тиждень 2018\20181121_112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21520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D:\Ліцей сфері послуг\Методична робота\Тиждень 2018\20181121_1123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65313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uk-UA" sz="2400" b="1" u="sng" dirty="0" smtClean="0">
                <a:solidFill>
                  <a:srgbClr val="000099"/>
                </a:solidFill>
              </a:rPr>
              <a:t>Четвер 22.11.18</a:t>
            </a:r>
            <a:endParaRPr lang="ru-RU" sz="2400" b="1" u="sng" dirty="0" smtClean="0">
              <a:solidFill>
                <a:srgbClr val="0000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248472" cy="5733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uk-UA" sz="1600" b="1" i="1" dirty="0" smtClean="0"/>
              <a:t>Цього дня був проведений конкурс фахової майстерності по професії «Кондитер» серед учнів групи СК-5. Змагання відбулося в два етапи:</a:t>
            </a:r>
            <a:endParaRPr lang="ru-RU" sz="1600" b="1" i="1" dirty="0" smtClean="0"/>
          </a:p>
          <a:p>
            <a:pPr lvl="0">
              <a:lnSpc>
                <a:spcPct val="110000"/>
              </a:lnSpc>
              <a:buNone/>
            </a:pPr>
            <a:r>
              <a:rPr lang="uk-UA" sz="1600" b="1" i="1" dirty="0" smtClean="0"/>
              <a:t>перший – теоретичний тур, коли дівчата демонстрували своє знання предметів: технологія приготування борошняних кондитерських виробів, охорони праці, устаткування, гігієни та санітарії виробництва тощо;</a:t>
            </a:r>
            <a:endParaRPr lang="ru-RU" sz="1600" b="1" i="1" dirty="0" smtClean="0"/>
          </a:p>
          <a:p>
            <a:pPr lvl="0">
              <a:lnSpc>
                <a:spcPct val="110000"/>
              </a:lnSpc>
              <a:buNone/>
            </a:pPr>
            <a:r>
              <a:rPr lang="uk-UA" sz="1600" b="1" i="1" dirty="0" smtClean="0"/>
              <a:t>другий  - практичний, який вимагав від учасниць демонстрації вмінь, навичок, прийомів оздоблення кондитерських виробів, захисту своїх робіт (розповідь про оздоблення, назву виробу тощо)</a:t>
            </a:r>
            <a:endParaRPr lang="ru-RU" sz="1600" b="1" i="1" dirty="0" smtClean="0"/>
          </a:p>
          <a:p>
            <a:pPr>
              <a:lnSpc>
                <a:spcPct val="110000"/>
              </a:lnSpc>
              <a:buNone/>
            </a:pPr>
            <a:r>
              <a:rPr lang="uk-UA" sz="1600" b="1" i="1" dirty="0" smtClean="0"/>
              <a:t>Отож за підрахунками журі конкурсу в складі викладача Курочки С.М., майстрів виробничого навчання </a:t>
            </a:r>
            <a:r>
              <a:rPr lang="uk-UA" sz="1600" b="1" i="1" dirty="0" err="1" smtClean="0"/>
              <a:t>Порхун</a:t>
            </a:r>
            <a:r>
              <a:rPr lang="uk-UA" sz="1600" b="1" i="1" dirty="0" smtClean="0"/>
              <a:t> Л.С., </a:t>
            </a:r>
            <a:r>
              <a:rPr lang="uk-UA" sz="1600" b="1" i="1" dirty="0" err="1" smtClean="0"/>
              <a:t>Саути</a:t>
            </a:r>
            <a:r>
              <a:rPr lang="uk-UA" sz="1600" b="1" i="1" dirty="0" smtClean="0"/>
              <a:t> Р.М.</a:t>
            </a:r>
            <a:endParaRPr lang="ru-RU" sz="1600" b="1" i="1" dirty="0" smtClean="0"/>
          </a:p>
          <a:p>
            <a:pPr>
              <a:buNone/>
            </a:pPr>
            <a:r>
              <a:rPr lang="uk-UA" sz="1600" b="1" i="1" dirty="0" smtClean="0"/>
              <a:t>І місце отримала </a:t>
            </a:r>
            <a:r>
              <a:rPr lang="uk-UA" sz="1600" b="1" i="1" dirty="0" err="1" smtClean="0"/>
              <a:t>Коморна</a:t>
            </a:r>
            <a:r>
              <a:rPr lang="uk-UA" sz="1600" b="1" i="1" dirty="0" smtClean="0"/>
              <a:t> Олександра,</a:t>
            </a:r>
            <a:endParaRPr lang="ru-RU" sz="1600" b="1" i="1" dirty="0" smtClean="0"/>
          </a:p>
          <a:p>
            <a:pPr>
              <a:buNone/>
            </a:pPr>
            <a:r>
              <a:rPr lang="uk-UA" sz="1600" b="1" i="1" dirty="0" smtClean="0"/>
              <a:t>ІІ місце – </a:t>
            </a:r>
            <a:r>
              <a:rPr lang="uk-UA" sz="1600" b="1" i="1" dirty="0" err="1" smtClean="0"/>
              <a:t>Кібрик</a:t>
            </a:r>
            <a:r>
              <a:rPr lang="uk-UA" sz="1600" b="1" i="1" dirty="0" smtClean="0"/>
              <a:t> Анастасія,</a:t>
            </a:r>
            <a:endParaRPr lang="ru-RU" sz="1600" b="1" i="1" dirty="0" smtClean="0"/>
          </a:p>
          <a:p>
            <a:pPr>
              <a:buNone/>
            </a:pPr>
            <a:r>
              <a:rPr lang="uk-UA" sz="1600" b="1" i="1" dirty="0" smtClean="0"/>
              <a:t>ІІІ місце – Мамаєва Дар’я.</a:t>
            </a:r>
            <a:endParaRPr lang="ru-RU" sz="1600" b="1" i="1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D:\Ліцей сфері послуг\Методична робота\підсумки 2018\22.11.2018 конкурс кондитера\0-02-05-0e754d600152ccf43832e110cccec7730b2b7984ecf0b8fa14f0c0f90b2b3f55_eedc5bd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2215158" cy="166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Ліцей сфері послуг\Методична робота\підсумки 2018\22.11.2018 конкурс кондитера\0-02-05-7b98b37d6e68b039cdd2dcbdf0e974ae503f6d426db6efe585a1d9939db70535_fabcb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D:\Ліцей сфері послуг\Методична робота\підсумки 2018\22.11.2018 конкурс кондитера\0-02-05-48f277654d00f67f2e1b35ac0a6f68d45dd39e20a20b6b77e16908646cbb9663_98a4cf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2181" y="764704"/>
            <a:ext cx="2431819" cy="18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D:\Ліцей сфері послуг\Методична робота\підсумки 2018\22.11.2018 конкурс кондитера\0-02-05-ab4210b8493677857300335005dc4350c6df6264e42016e6f0f5046a7244d285_5b322f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80928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D:\Ліцей сфері послуг\Методична робота\підсумки 2018\22.11.2018 конкурс кондитера\0-02-05-fd4fb31f593438bce96a8b54013ec07bd3122d98d2c96cbcd3e47f145b341d22_a7e57e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1832" y="4005064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D:\Ліцей сфері послуг\Методична робота\підсумки 2018\22.11.2018 конкурс кондитера\0-02-05-7d6bd382b8039b5fb12e76403faa24aff29b71a2b3bab5b4d0caaa4aca73df74_a9ce3ea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869160"/>
            <a:ext cx="2167789" cy="162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D:\Ліцей сфері послуг\Методична робота\підсумки 2018\22.11.2018 конкурс кондитера\0-02-05-fd29033375930bf5dc12354ab865e485b4f092d360fabb6f48b2dce2fc5f3ec2_78d7035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954240"/>
            <a:ext cx="1427820" cy="190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692696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u="sng" dirty="0" smtClean="0">
                <a:solidFill>
                  <a:srgbClr val="000099"/>
                </a:solidFill>
              </a:rPr>
              <a:t>П</a:t>
            </a:r>
            <a:r>
              <a:rPr lang="en-US" sz="2400" b="1" u="sng" dirty="0" smtClean="0">
                <a:solidFill>
                  <a:srgbClr val="000099"/>
                </a:solidFill>
              </a:rPr>
              <a:t>’</a:t>
            </a:r>
            <a:r>
              <a:rPr lang="uk-UA" sz="2400" b="1" u="sng" dirty="0" err="1" smtClean="0">
                <a:solidFill>
                  <a:srgbClr val="000099"/>
                </a:solidFill>
              </a:rPr>
              <a:t>ятниця</a:t>
            </a:r>
            <a:r>
              <a:rPr lang="uk-UA" sz="2400" b="1" u="sng" dirty="0" smtClean="0">
                <a:solidFill>
                  <a:srgbClr val="000099"/>
                </a:solidFill>
              </a:rPr>
              <a:t> 23.11.18</a:t>
            </a:r>
            <a:endParaRPr lang="ru-RU" sz="2400" b="1" u="sng" dirty="0" smtClean="0">
              <a:solidFill>
                <a:srgbClr val="000099"/>
              </a:solidFill>
            </a:endParaRPr>
          </a:p>
        </p:txBody>
      </p:sp>
      <p:pic>
        <p:nvPicPr>
          <p:cNvPr id="21506" name="Picture 2" descr="D:\Ліцей сфері послуг\Методична робота\підсумки 2018\23.11.2018 конкурс кухар\0-02-04-4b08373996549c552a68158dd26bbe48e2562d53b65c837f6e39d9c40491c2d2_ddac7bb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D:\Ліцей сфері послуг\Методична робота\підсумки 2018\23.11.2018 конкурс кухар\0-02-04-e998ff34680b8542bf96401528457cf2d1a50dcf2b6241dcc6bde3fd19e62544_b8969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723" y="1052736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D:\Ліцей сфері послуг\Методична робота\підсумки 2018\23.11.2018 конкурс кухар\0-02-04-162026ea6b01d7cad824889122ef37b6b397cec93a4b2ce0a67af760c3a4eaae_96165a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1265802" cy="168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D:\Ліцей сфері послуг\Методична робота\підсумки 2018\23.11.2018 конкурс кухар\0-02-04-b7cfd3db90e5b7f73ca98fa4e69b8b4ca2088affaad0f1d28e5c39643fd4c2a3_76550b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1319808" cy="175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D:\Ліцей сфері послуг\Методична робота\підсумки 2018\23.11.2018 конкурс кухар\0-02-04-91e543b3b566d4eab403cc2444aa5b11c1be25df103877f24d9c05006c5c84bc_234a47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245205"/>
            <a:ext cx="1619672" cy="215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D:\Ліцей сфері послуг\Методична робота\підсумки 2018\23.11.2018 конкурс кухар\0-02-04-dcd61e9c89d697030a5d520e062dbfb5c39cdd1b4eb552340f6ebd863b593218_745c3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057800"/>
            <a:ext cx="135015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D:\Ліцей сфері послуг\Методична робота\підсумки 2018\23.11.2018 конкурс кухар\0-02-04-492cc60a935ce221f325ee8487434d1046adf24cfd2d0753d463ee67378e832c_69734f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224" y="5322168"/>
            <a:ext cx="2047776" cy="15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3" name="Picture 9" descr="D:\Ліцей сфері послуг\Методична робота\підсумки 2018\23.11.2018 конкурс кухар\0-02-04-4036df1e1503a02fb798afb0c3b40b7ecec77fcf4c74696d545d76e3ea206e1e_674c80d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841776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980728"/>
            <a:ext cx="471601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1500" b="1" i="1" dirty="0" smtClean="0"/>
              <a:t>Конкурс фахової майстерності по професії «Кухар» серед учнів групи СК-8, </a:t>
            </a:r>
            <a:r>
              <a:rPr lang="uk-UA" sz="1500" b="1" i="1" dirty="0" err="1" smtClean="0"/>
              <a:t>СК</a:t>
            </a:r>
            <a:r>
              <a:rPr lang="uk-UA" sz="1500" b="1" i="1" dirty="0" smtClean="0"/>
              <a:t>-9 (І курс відділення 1), 8 (І курс, відділення 2), СК-6, </a:t>
            </a:r>
            <a:r>
              <a:rPr lang="uk-UA" sz="1500" b="1" i="1" dirty="0" err="1" smtClean="0"/>
              <a:t>СК</a:t>
            </a:r>
            <a:r>
              <a:rPr lang="uk-UA" sz="1500" b="1" i="1" dirty="0" smtClean="0"/>
              <a:t>-7 (ІІ курс відділення 1).</a:t>
            </a:r>
            <a:endParaRPr lang="ru-RU" sz="1500" b="1" i="1" dirty="0" smtClean="0"/>
          </a:p>
          <a:p>
            <a:pPr algn="just">
              <a:buNone/>
            </a:pPr>
            <a:r>
              <a:rPr lang="uk-UA" sz="1500" b="1" i="1" dirty="0" smtClean="0"/>
              <a:t>Змагання відбулося в два етапи:</a:t>
            </a:r>
            <a:endParaRPr lang="ru-RU" sz="1500" b="1" i="1" dirty="0" smtClean="0"/>
          </a:p>
          <a:p>
            <a:pPr lvl="0" algn="just">
              <a:buNone/>
            </a:pPr>
            <a:r>
              <a:rPr lang="uk-UA" sz="1500" b="1" i="1" dirty="0" smtClean="0"/>
              <a:t>перший – теоретичний тур, коли юнаки та дівчата демонстрували свої знання з  предметів: технологія приготування їжі з основами товарознавства, охорони праці, устаткування, гігієни та санітарії виробництва тощо;</a:t>
            </a:r>
            <a:endParaRPr lang="ru-RU" sz="1500" b="1" i="1" dirty="0" smtClean="0"/>
          </a:p>
          <a:p>
            <a:pPr lvl="0" algn="just">
              <a:buNone/>
            </a:pPr>
            <a:r>
              <a:rPr lang="uk-UA" sz="1500" b="1" i="1" dirty="0" smtClean="0"/>
              <a:t>другий  - практичний, який вимагав від учасників демонстрації вмінь, навичок, прийомів приготування напівфабрикатів із котлетної маси,  нарізання овочів різними формами і складання композицій  з них</a:t>
            </a:r>
            <a:endParaRPr lang="ru-RU" sz="1500" b="1" i="1" dirty="0" smtClean="0"/>
          </a:p>
          <a:p>
            <a:pPr algn="just">
              <a:buNone/>
            </a:pPr>
            <a:r>
              <a:rPr lang="uk-UA" sz="1500" b="1" i="1" dirty="0" smtClean="0"/>
              <a:t>Отож за підрахунками журі конкурсу в складі викладача Курочки С.М., майстрів виробничого навчання </a:t>
            </a:r>
            <a:r>
              <a:rPr lang="uk-UA" sz="1500" b="1" i="1" dirty="0" err="1" smtClean="0"/>
              <a:t>Порхун</a:t>
            </a:r>
            <a:r>
              <a:rPr lang="uk-UA" sz="1500" b="1" i="1" dirty="0" smtClean="0"/>
              <a:t> Л.С., </a:t>
            </a:r>
            <a:r>
              <a:rPr lang="uk-UA" sz="1500" b="1" i="1" dirty="0" err="1" smtClean="0"/>
              <a:t>Саути</a:t>
            </a:r>
            <a:r>
              <a:rPr lang="uk-UA" sz="1500" b="1" i="1" dirty="0" smtClean="0"/>
              <a:t> Р.М.</a:t>
            </a:r>
            <a:endParaRPr lang="ru-RU" sz="1500" b="1" i="1" dirty="0" smtClean="0"/>
          </a:p>
          <a:p>
            <a:pPr algn="just">
              <a:buNone/>
            </a:pPr>
            <a:r>
              <a:rPr lang="uk-UA" sz="1500" b="1" i="1" dirty="0" smtClean="0"/>
              <a:t>І місце отримала учні групи 8 (2 відділення)  </a:t>
            </a:r>
            <a:r>
              <a:rPr lang="uk-UA" sz="1500" b="1" i="1" dirty="0" err="1" smtClean="0"/>
              <a:t>Чумаченко</a:t>
            </a:r>
            <a:r>
              <a:rPr lang="uk-UA" sz="1500" b="1" i="1" dirty="0" smtClean="0"/>
              <a:t> Лілія та Дубина Роман,</a:t>
            </a:r>
            <a:endParaRPr lang="ru-RU" sz="1500" b="1" i="1" dirty="0" smtClean="0"/>
          </a:p>
          <a:p>
            <a:pPr algn="just">
              <a:buNone/>
            </a:pPr>
            <a:r>
              <a:rPr lang="uk-UA" sz="1500" b="1" i="1" dirty="0" smtClean="0"/>
              <a:t>ІІ місце – учні групи СК-6 (1 відділення) </a:t>
            </a:r>
            <a:r>
              <a:rPr lang="uk-UA" sz="1500" b="1" i="1" dirty="0" err="1" smtClean="0"/>
              <a:t>Пицяк</a:t>
            </a:r>
            <a:r>
              <a:rPr lang="uk-UA" sz="1500" b="1" i="1" dirty="0" smtClean="0"/>
              <a:t> Дарина та Дегтярьова Марія,</a:t>
            </a:r>
            <a:endParaRPr lang="ru-RU" sz="1500" b="1" i="1" dirty="0" smtClean="0"/>
          </a:p>
          <a:p>
            <a:pPr algn="just">
              <a:buNone/>
            </a:pPr>
            <a:r>
              <a:rPr lang="uk-UA" sz="1500" b="1" i="1" dirty="0" smtClean="0"/>
              <a:t>ІІІ місце – учні групи </a:t>
            </a:r>
            <a:r>
              <a:rPr lang="uk-UA" sz="1500" b="1" i="1" dirty="0" err="1" smtClean="0"/>
              <a:t>МК</a:t>
            </a:r>
            <a:r>
              <a:rPr lang="uk-UA" sz="1500" b="1" i="1" dirty="0" smtClean="0"/>
              <a:t>-2 (1 відділення) Жмур Ольга та </a:t>
            </a:r>
            <a:r>
              <a:rPr lang="uk-UA" sz="1500" b="1" i="1" dirty="0" err="1" smtClean="0"/>
              <a:t>Горелько</a:t>
            </a:r>
            <a:r>
              <a:rPr lang="uk-UA" sz="1500" b="1" i="1" dirty="0" smtClean="0"/>
              <a:t> Вікторія.</a:t>
            </a:r>
            <a:endParaRPr lang="ru-RU" sz="15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620688"/>
            <a:ext cx="9144000" cy="2664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500" b="1" i="1" dirty="0" smtClean="0"/>
              <a:t> </a:t>
            </a:r>
            <a:r>
              <a:rPr lang="uk-UA" sz="1400" b="1" i="1" dirty="0" smtClean="0"/>
              <a:t>Майстри </a:t>
            </a:r>
            <a:r>
              <a:rPr lang="uk-UA" sz="1400" b="1" i="1" dirty="0" smtClean="0"/>
              <a:t>виробничого навчання </a:t>
            </a:r>
            <a:r>
              <a:rPr lang="uk-UA" sz="1400" b="1" i="1" dirty="0" err="1" smtClean="0"/>
              <a:t>Порхун</a:t>
            </a:r>
            <a:r>
              <a:rPr lang="uk-UA" sz="1400" b="1" i="1" dirty="0" smtClean="0"/>
              <a:t> Леся Сергіївна і Мирошниченко Світлана </a:t>
            </a:r>
            <a:r>
              <a:rPr lang="uk-UA" sz="1400" b="1" i="1" dirty="0" smtClean="0"/>
              <a:t>       Миколаївна   провели </a:t>
            </a:r>
            <a:r>
              <a:rPr lang="uk-UA" sz="1400" b="1" i="1" dirty="0" smtClean="0"/>
              <a:t>смачний, інноваційний, насичений позакласний захід «</a:t>
            </a:r>
            <a:r>
              <a:rPr lang="uk-UA" sz="1400" b="1" i="1" dirty="0" err="1" smtClean="0"/>
              <a:t>Смачно-фест</a:t>
            </a:r>
            <a:r>
              <a:rPr lang="uk-UA" sz="1400" b="1" i="1" dirty="0" smtClean="0"/>
              <a:t>»</a:t>
            </a:r>
            <a:endParaRPr lang="ru-RU" sz="1400" b="1" i="1" dirty="0" smtClean="0"/>
          </a:p>
          <a:p>
            <a:pPr marL="0" indent="0" algn="just">
              <a:buNone/>
            </a:pPr>
            <a:r>
              <a:rPr lang="uk-UA" sz="1400" b="1" i="1" dirty="0" smtClean="0"/>
              <a:t>Педагогічні </a:t>
            </a:r>
            <a:r>
              <a:rPr lang="uk-UA" sz="1400" b="1" i="1" dirty="0" smtClean="0"/>
              <a:t>працівники разом із учнями групи СК-5 (професія «Кухар. Кондитер») та </a:t>
            </a:r>
            <a:r>
              <a:rPr lang="uk-UA" sz="1400" b="1" i="1" dirty="0" err="1" smtClean="0"/>
              <a:t>МК</a:t>
            </a:r>
            <a:r>
              <a:rPr lang="uk-UA" sz="1400" b="1" i="1" dirty="0" smtClean="0"/>
              <a:t>-2 («</a:t>
            </a:r>
            <a:r>
              <a:rPr lang="uk-UA" sz="1400" b="1" i="1" dirty="0" smtClean="0"/>
              <a:t>Майстер ресторанного обслуговування. </a:t>
            </a:r>
            <a:r>
              <a:rPr lang="uk-UA" sz="1400" b="1" i="1" dirty="0" smtClean="0"/>
              <a:t>Кухар») створили свято смаку  кави й </a:t>
            </a:r>
            <a:r>
              <a:rPr lang="uk-UA" sz="1400" b="1" i="1" dirty="0" err="1" smtClean="0"/>
              <a:t>смаколиків</a:t>
            </a:r>
            <a:r>
              <a:rPr lang="uk-UA" sz="1400" b="1" i="1" dirty="0" smtClean="0"/>
              <a:t> до неї. Крім «прямих включень» із різних країн світу, коли розповідали та демонстрували відеоролики з інноваціями в приготуванні улюбленого напою багатьох й тістечок до нього, неперевершені спеціалісти своєї справи провели майстер-класи. Леся Сергіївна приготувала </a:t>
            </a:r>
            <a:r>
              <a:rPr lang="uk-UA" sz="1400" b="1" i="1" dirty="0" err="1" smtClean="0"/>
              <a:t>штрудель</a:t>
            </a:r>
            <a:r>
              <a:rPr lang="uk-UA" sz="1400" b="1" i="1" dirty="0" smtClean="0"/>
              <a:t> із яблуками, при цьому розкривши деякі секрети цього кондитерського виробу. А Світлана Миколаївна зварила запашну каву по-східному, теж продемонструвавши деякі таємниці цього напою. </a:t>
            </a:r>
            <a:endParaRPr lang="ru-RU" sz="1400" b="1" i="1" dirty="0" smtClean="0"/>
          </a:p>
          <a:p>
            <a:pPr algn="just">
              <a:buNone/>
            </a:pPr>
            <a:r>
              <a:rPr lang="uk-UA" sz="1400" b="1" i="1" dirty="0" smtClean="0"/>
              <a:t>               Але </a:t>
            </a:r>
            <a:r>
              <a:rPr lang="uk-UA" sz="1400" b="1" i="1" dirty="0" smtClean="0"/>
              <a:t>родзинкою заходу стала інновація наших майстрів виробничого навчання, які подали смачнючий напій у вафельних стаканчиках, які теж потрібно скуштувати. </a:t>
            </a:r>
            <a:endParaRPr lang="ru-RU" sz="1400" b="1" i="1" dirty="0" smtClean="0"/>
          </a:p>
          <a:p>
            <a:endParaRPr lang="ru-RU" dirty="0"/>
          </a:p>
        </p:txBody>
      </p:sp>
      <p:pic>
        <p:nvPicPr>
          <p:cNvPr id="22531" name="Picture 3" descr="D:\Ліцей сфері послуг\Методична робота\підсумки 2018\23.11.2018 позакл зах Порхун\0-02-05-f9c13d4e5affe6f9825d494aa901ac2799406a83dbc87f2134903b7cfdbda45b_a3bdb0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2479824" cy="139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D:\Ліцей сфері послуг\Методична робота\підсумки 2018\23.11.2018 позакл зах Порхун\0-02-05-91ec9fe785928d85e3a5466d2af396c6c4c9480f173118593b2f3414da4f8949_25e0ca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2376264" cy="133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D:\Ліцей сфері послуг\Методична робота\підсумки 2018\23.11.2018 позакл зах Порхун\0-02-05-f068d1cc4455d73b3f2dc487aef36d89229d2643bf1596d2acf85520366cd62c_11672a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701" y="3068960"/>
            <a:ext cx="268829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D:\Ліцей сфері послуг\Методична робота\підсумки 2018\23.11.2018 позакл зах Порхун\0-02-04-4b3fb0e5ee1e57d90cee2c6f61e2f559d268303673ce160d2230cde4cf95c6b7_ba37cd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2015772" cy="11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D:\Ліцей сфері послуг\Методична робота\підсумки 2018\23.11.2018 позакл зах Порхун\0-02-05-fcee8dca7406b2e8be7d4c3501d4791efee9f7295b3d617e8d4ce4b3acd087d2_d89cff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412178"/>
            <a:ext cx="1927763" cy="144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 descr="D:\Ліцей сфері послуг\Методична робота\підсумки 2018\23.11.2018 позакл зах Порхун\0-02-04-e10d0c1de6e48bc7c4305051d7488bc53a17a563bd8ee84edb034836a3fbf834_9f224a5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213" y="5652120"/>
            <a:ext cx="2143787" cy="120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D:\Ліцей сфері послуг\Методична робота\Тиждень 2018\IMG-3a13925bcf42ebfefd6f76b27be90c98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653136"/>
            <a:ext cx="307234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D:\Ліцей сфері послуг\Методична робота\Тиждень 2018\IMG-6b7c2fa64c92498112efeb8a815d17a1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8192" y="4509120"/>
            <a:ext cx="2335808" cy="131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D:\Ліцей сфері послуг\Методична робота\Тиждень 2018\IMG-7c6a047b016137485b159c9250148170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42865"/>
            <a:ext cx="2160240" cy="121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D:\Ліцей сфері послуг\Методична робота\підсумки 2018\23.11.2018 позакл зах Порхун\0-02-04-24f3024f8deb4e603f9cee1428ef1e1d0d29812f9130d9d65096b93118068376_a677a88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221088"/>
            <a:ext cx="1440160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D:\Ліцей сфері послуг\Методична робота\підсумки 2018\23.11.2018 позакл зах Порхун\0-02-05-ce3c220bb8b519a32cdc1711b70895465621e35a005c4c6ca83d23bc0d9542b2_70d789f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140968"/>
            <a:ext cx="2407816" cy="135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769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Підсумки тижня  кулінарного відділення 2018р.</vt:lpstr>
      <vt:lpstr>Понеділок 19.11.18 р. </vt:lpstr>
      <vt:lpstr>У рамках тижня кулінарного відділення за участю викладача Курочки С.М. та майстра в/н Порхун Л.С. і учнів третього курсу : Комолрної О., Кібрик А.,Лаврінець М. у гімназії№ 6 була проведена вікторина “Кулінарний ерудит” та майстер-клас “Карвінг”. </vt:lpstr>
      <vt:lpstr>Вівторок 20.11.18 р. </vt:lpstr>
      <vt:lpstr>       </vt:lpstr>
      <vt:lpstr>Середа21.11.18р.</vt:lpstr>
      <vt:lpstr>Четвер 22.11.18</vt:lpstr>
      <vt:lpstr>П’ятниця 23.11.18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тижня кулінарного відділення – 2014р.</dc:title>
  <dc:creator>Igor</dc:creator>
  <cp:lastModifiedBy>U</cp:lastModifiedBy>
  <cp:revision>69</cp:revision>
  <dcterms:created xsi:type="dcterms:W3CDTF">2014-11-09T19:32:40Z</dcterms:created>
  <dcterms:modified xsi:type="dcterms:W3CDTF">2018-11-29T19:09:37Z</dcterms:modified>
</cp:coreProperties>
</file>