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1" r:id="rId5"/>
    <p:sldId id="264" r:id="rId6"/>
    <p:sldId id="265" r:id="rId7"/>
    <p:sldId id="257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7DA4-E952-495B-8762-B55DD6E91199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3B0C-B547-4315-9106-567266EFD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7DA4-E952-495B-8762-B55DD6E91199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3B0C-B547-4315-9106-567266EFD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7DA4-E952-495B-8762-B55DD6E91199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3B0C-B547-4315-9106-567266EFD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7DA4-E952-495B-8762-B55DD6E91199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3B0C-B547-4315-9106-567266EFD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7DA4-E952-495B-8762-B55DD6E91199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3B0C-B547-4315-9106-567266EFD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7DA4-E952-495B-8762-B55DD6E91199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3B0C-B547-4315-9106-567266EFD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7DA4-E952-495B-8762-B55DD6E91199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3B0C-B547-4315-9106-567266EFD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7DA4-E952-495B-8762-B55DD6E91199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3B0C-B547-4315-9106-567266EFD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7DA4-E952-495B-8762-B55DD6E91199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3B0C-B547-4315-9106-567266EFD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7DA4-E952-495B-8762-B55DD6E91199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3B0C-B547-4315-9106-567266EFD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7DA4-E952-495B-8762-B55DD6E91199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3B0C-B547-4315-9106-567266EFD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97DA4-E952-495B-8762-B55DD6E91199}" type="datetimeFigureOut">
              <a:rPr lang="ru-RU" smtClean="0"/>
              <a:pPr/>
              <a:t>06.11.2019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73B0C-B547-4315-9106-567266EFD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6" descr="Картинки по запросу шаблони презентаці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Documents and Settings\Admin\Рабочий стол\9b7da65fbe83c2c0807fc9d62e8a82a7--s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721521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357290" y="571480"/>
            <a:ext cx="6997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Регіональний  центр професійно- технічної освіти № 1 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м. Кременчука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571612"/>
            <a:ext cx="764386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7030A0"/>
                </a:solidFill>
              </a:rPr>
              <a:t>ВІРТУАЛЬНА </a:t>
            </a:r>
          </a:p>
          <a:p>
            <a:pPr algn="ctr"/>
            <a:r>
              <a:rPr lang="uk-UA" sz="3600" b="1" dirty="0" smtClean="0">
                <a:solidFill>
                  <a:srgbClr val="7030A0"/>
                </a:solidFill>
              </a:rPr>
              <a:t>ВИСТАВКА – РЕКВІЄМ:</a:t>
            </a:r>
          </a:p>
          <a:p>
            <a:pPr algn="ctr"/>
            <a:r>
              <a:rPr lang="uk-UA" sz="4400" b="1" dirty="0" smtClean="0">
                <a:solidFill>
                  <a:schemeClr val="accent1">
                    <a:lumMod val="75000"/>
                  </a:schemeClr>
                </a:solidFill>
              </a:rPr>
              <a:t>“ЛЮДСЬКОЇ ПАМ'ЯТІ МОСТИ!”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8" y="4357694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7030A0"/>
                </a:solidFill>
              </a:rPr>
              <a:t>Автор:</a:t>
            </a:r>
          </a:p>
          <a:p>
            <a:r>
              <a:rPr lang="uk-UA" b="1" smtClean="0">
                <a:solidFill>
                  <a:srgbClr val="7030A0"/>
                </a:solidFill>
              </a:rPr>
              <a:t>Завідувач </a:t>
            </a:r>
            <a:r>
              <a:rPr lang="uk-UA" b="1" smtClean="0">
                <a:solidFill>
                  <a:srgbClr val="7030A0"/>
                </a:solidFill>
              </a:rPr>
              <a:t>бібліотеки</a:t>
            </a:r>
            <a:endParaRPr lang="uk-UA" b="1" dirty="0" smtClean="0">
              <a:solidFill>
                <a:srgbClr val="7030A0"/>
              </a:solidFill>
            </a:endParaRPr>
          </a:p>
          <a:p>
            <a:r>
              <a:rPr lang="uk-UA" b="1" dirty="0" smtClean="0">
                <a:solidFill>
                  <a:srgbClr val="7030A0"/>
                </a:solidFill>
              </a:rPr>
              <a:t>Безкровна С.Ф.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0241" name="Picture 1" descr="C:\Documents and Settings\Admin\Рабочий стол\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9404" y="3571876"/>
            <a:ext cx="2218683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Картинки по запросу шаблони презентаці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4" descr="http://1.bp.blogspot.com/-LsA8qpZOLSQ/VldSWikz-wI/AAAAAAAAD6k/SbiBctzxDBU/s400/Golodom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Documents and Settings\Admin\Рабочий стол\9b7da65fbe83c2c0807fc9d62e8a82a7--s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721521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642918"/>
            <a:ext cx="75724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Голодомор 1932-33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років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є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однією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з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найбільших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трагедій</a:t>
            </a:r>
            <a:r>
              <a:rPr lang="ru-RU" sz="2400" b="1" i="1" dirty="0" smtClean="0">
                <a:solidFill>
                  <a:srgbClr val="0070C0"/>
                </a:solidFill>
              </a:rPr>
              <a:t> в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історії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українського</a:t>
            </a:r>
            <a:r>
              <a:rPr lang="ru-RU" sz="2400" b="1" i="1" dirty="0" smtClean="0">
                <a:solidFill>
                  <a:srgbClr val="0070C0"/>
                </a:solidFill>
              </a:rPr>
              <a:t> народу. 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Понад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півстоліття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ця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жахлива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сторінка</a:t>
            </a:r>
            <a:r>
              <a:rPr lang="ru-RU" sz="2400" b="1" i="1" dirty="0" smtClean="0">
                <a:solidFill>
                  <a:srgbClr val="0070C0"/>
                </a:solidFill>
              </a:rPr>
              <a:t> в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історії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України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замовчувалася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і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тільки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в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кінці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en-AU" sz="2400" b="1" i="1" dirty="0" smtClean="0">
                <a:solidFill>
                  <a:srgbClr val="0070C0"/>
                </a:solidFill>
              </a:rPr>
              <a:t>XX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століття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з'явилися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перші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публікації</a:t>
            </a:r>
            <a:r>
              <a:rPr lang="ru-RU" sz="2400" b="1" i="1" dirty="0" smtClean="0">
                <a:solidFill>
                  <a:srgbClr val="0070C0"/>
                </a:solidFill>
              </a:rPr>
              <a:t>,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дослідження</a:t>
            </a:r>
            <a:r>
              <a:rPr lang="ru-RU" sz="2400" b="1" i="1" dirty="0" smtClean="0">
                <a:solidFill>
                  <a:srgbClr val="0070C0"/>
                </a:solidFill>
              </a:rPr>
              <a:t>,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почався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запис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спогадів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очевидців</a:t>
            </a:r>
            <a:r>
              <a:rPr lang="ru-RU" sz="2400" b="1" i="1" dirty="0" smtClean="0">
                <a:solidFill>
                  <a:srgbClr val="0070C0"/>
                </a:solidFill>
              </a:rPr>
              <a:t>,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видання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збірок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архівних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документів</a:t>
            </a:r>
            <a:r>
              <a:rPr lang="ru-RU" sz="2400" b="1" i="1" dirty="0" smtClean="0">
                <a:solidFill>
                  <a:srgbClr val="0070C0"/>
                </a:solidFill>
              </a:rPr>
              <a:t>,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спогадів</a:t>
            </a:r>
            <a:r>
              <a:rPr lang="ru-RU" sz="2400" b="1" i="1" dirty="0" smtClean="0">
                <a:solidFill>
                  <a:srgbClr val="0070C0"/>
                </a:solidFill>
              </a:rPr>
              <a:t>,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увічнення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пам'яті</a:t>
            </a:r>
            <a:r>
              <a:rPr lang="ru-RU" sz="2400" b="1" i="1" dirty="0" smtClean="0">
                <a:solidFill>
                  <a:srgbClr val="0070C0"/>
                </a:solidFill>
              </a:rPr>
              <a:t> жертв Голодомору.</a:t>
            </a:r>
            <a:endParaRPr lang="ru-RU" sz="2400" b="1" dirty="0" smtClean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З метою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гідного</a:t>
            </a:r>
            <a:r>
              <a:rPr lang="ru-RU" sz="2400" b="1" i="1" dirty="0" smtClean="0">
                <a:solidFill>
                  <a:srgbClr val="0070C0"/>
                </a:solidFill>
              </a:rPr>
              <a:t>  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вшанування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пам’яті</a:t>
            </a:r>
            <a:r>
              <a:rPr lang="ru-RU" sz="2400" b="1" i="1" dirty="0" smtClean="0">
                <a:solidFill>
                  <a:srgbClr val="0070C0"/>
                </a:solidFill>
              </a:rPr>
              <a:t> жертв геноциду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українського</a:t>
            </a:r>
            <a:r>
              <a:rPr lang="ru-RU" sz="2400" b="1" i="1" dirty="0" smtClean="0">
                <a:solidFill>
                  <a:srgbClr val="0070C0"/>
                </a:solidFill>
              </a:rPr>
              <a:t> народу  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бібліотека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рекомендує</a:t>
            </a:r>
            <a:r>
              <a:rPr lang="ru-RU" sz="2400" b="1" i="1" dirty="0" smtClean="0">
                <a:solidFill>
                  <a:srgbClr val="0070C0"/>
                </a:solidFill>
              </a:rPr>
              <a:t> книги 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які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присвячені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цій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трагічній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сторінці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нашої</a:t>
            </a:r>
            <a:r>
              <a:rPr lang="ru-RU" sz="2400" b="1" i="1" dirty="0" smtClean="0">
                <a:solidFill>
                  <a:srgbClr val="0070C0"/>
                </a:solidFill>
              </a:rPr>
              <a:t>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історії</a:t>
            </a:r>
            <a:r>
              <a:rPr lang="ru-RU" sz="2400" b="1" i="1" dirty="0" smtClean="0">
                <a:solidFill>
                  <a:srgbClr val="0070C0"/>
                </a:solidFill>
              </a:rPr>
              <a:t>.</a:t>
            </a:r>
            <a:endParaRPr lang="ru-RU" sz="2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Documents and Settings\Admin\Рабочий стол\9b7da65fbe83c2c0807fc9d62e8a82a7--s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721521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20844919">
            <a:off x="1053360" y="1573711"/>
            <a:ext cx="6815161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6000" b="1" spc="100" dirty="0" smtClean="0">
                <a:ln w="18000">
                  <a:solidFill>
                    <a:srgbClr val="7030A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Бібліотека рекомендує книги</a:t>
            </a:r>
            <a:endParaRPr lang="ru-RU" sz="6000" b="1" spc="100" dirty="0">
              <a:ln w="18000">
                <a:solidFill>
                  <a:srgbClr val="7030A0"/>
                </a:solidFill>
                <a:prstDash val="solid"/>
              </a:ln>
              <a:solidFill>
                <a:srgbClr val="00B05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Documents and Settings\Admin\Рабочий стол\9b7da65fbe83c2c0807fc9d62e8a82a7--s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7214"/>
            <a:ext cx="9144000" cy="721521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143240" y="857233"/>
            <a:ext cx="585791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</a:rPr>
              <a:t>Книга «Голодомор у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першій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столиці</a:t>
            </a:r>
            <a:r>
              <a:rPr lang="ru-RU" sz="2000" b="1" i="1" dirty="0" smtClean="0">
                <a:solidFill>
                  <a:srgbClr val="7030A0"/>
                </a:solidFill>
              </a:rPr>
              <a:t>»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висвітлює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трагічні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події</a:t>
            </a:r>
            <a:r>
              <a:rPr lang="ru-RU" sz="2000" b="1" i="1" dirty="0" smtClean="0">
                <a:solidFill>
                  <a:srgbClr val="7030A0"/>
                </a:solidFill>
              </a:rPr>
              <a:t>,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пов’язані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з</a:t>
            </a:r>
            <a:r>
              <a:rPr lang="ru-RU" sz="2000" b="1" i="1" dirty="0" smtClean="0">
                <a:solidFill>
                  <a:srgbClr val="7030A0"/>
                </a:solidFill>
              </a:rPr>
              <a:t> Голодомором 1932 – 1933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років</a:t>
            </a:r>
            <a:r>
              <a:rPr lang="ru-RU" sz="2000" b="1" i="1" dirty="0" smtClean="0">
                <a:solidFill>
                  <a:srgbClr val="7030A0"/>
                </a:solidFill>
              </a:rPr>
              <a:t> у м.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Харкові</a:t>
            </a:r>
            <a:r>
              <a:rPr lang="ru-RU" sz="2000" b="1" i="1" dirty="0" smtClean="0">
                <a:solidFill>
                  <a:srgbClr val="7030A0"/>
                </a:solidFill>
              </a:rPr>
              <a:t>.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Автори-упорядники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доводять</a:t>
            </a:r>
            <a:r>
              <a:rPr lang="ru-RU" sz="2000" b="1" i="1" dirty="0" smtClean="0">
                <a:solidFill>
                  <a:srgbClr val="7030A0"/>
                </a:solidFill>
              </a:rPr>
              <a:t>,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що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цей</a:t>
            </a:r>
            <a:r>
              <a:rPr lang="ru-RU" sz="2000" b="1" i="1" dirty="0" smtClean="0">
                <a:solidFill>
                  <a:srgbClr val="7030A0"/>
                </a:solidFill>
              </a:rPr>
              <a:t> Голодомор створено штучно,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він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був</a:t>
            </a:r>
            <a:r>
              <a:rPr lang="ru-RU" sz="2000" b="1" i="1" dirty="0" smtClean="0">
                <a:solidFill>
                  <a:srgbClr val="7030A0"/>
                </a:solidFill>
              </a:rPr>
              <a:t> добре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спланованою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акцією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влади</a:t>
            </a:r>
            <a:r>
              <a:rPr lang="ru-RU" sz="2000" b="1" i="1" dirty="0" smtClean="0">
                <a:solidFill>
                  <a:srgbClr val="7030A0"/>
                </a:solidFill>
              </a:rPr>
              <a:t>.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Підставою</a:t>
            </a:r>
            <a:r>
              <a:rPr lang="ru-RU" sz="2000" b="1" i="1" dirty="0" smtClean="0">
                <a:solidFill>
                  <a:srgbClr val="7030A0"/>
                </a:solidFill>
              </a:rPr>
              <a:t> так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стверджувати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їм</a:t>
            </a:r>
            <a:r>
              <a:rPr lang="ru-RU" sz="2000" b="1" i="1" dirty="0" smtClean="0">
                <a:solidFill>
                  <a:srgbClr val="7030A0"/>
                </a:solidFill>
              </a:rPr>
              <a:t> послужили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архівні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документи</a:t>
            </a:r>
            <a:r>
              <a:rPr lang="ru-RU" sz="2000" b="1" i="1" dirty="0" smtClean="0">
                <a:solidFill>
                  <a:srgbClr val="7030A0"/>
                </a:solidFill>
              </a:rPr>
              <a:t> та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свідчення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очевидців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подій</a:t>
            </a:r>
            <a:r>
              <a:rPr lang="ru-RU" sz="2000" b="1" i="1" dirty="0" smtClean="0">
                <a:solidFill>
                  <a:srgbClr val="7030A0"/>
                </a:solidFill>
              </a:rPr>
              <a:t>.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Ігор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Шуйський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навів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сторінки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щоденників</a:t>
            </a:r>
            <a:r>
              <a:rPr lang="ru-RU" sz="2000" b="1" i="1" dirty="0" smtClean="0">
                <a:solidFill>
                  <a:srgbClr val="7030A0"/>
                </a:solidFill>
              </a:rPr>
              <a:t>,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свідчень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громадян</a:t>
            </a:r>
            <a:r>
              <a:rPr lang="ru-RU" sz="2000" b="1" i="1" dirty="0" smtClean="0">
                <a:solidFill>
                  <a:srgbClr val="7030A0"/>
                </a:solidFill>
              </a:rPr>
              <a:t>,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покараних</a:t>
            </a:r>
            <a:r>
              <a:rPr lang="ru-RU" sz="2000" b="1" i="1" dirty="0" smtClean="0">
                <a:solidFill>
                  <a:srgbClr val="7030A0"/>
                </a:solidFill>
              </a:rPr>
              <a:t> за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радянської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доби</a:t>
            </a:r>
            <a:r>
              <a:rPr lang="ru-RU" sz="2000" b="1" i="1" dirty="0" smtClean="0">
                <a:solidFill>
                  <a:srgbClr val="7030A0"/>
                </a:solidFill>
              </a:rPr>
              <a:t> у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кримінальному</a:t>
            </a:r>
            <a:r>
              <a:rPr lang="ru-RU" sz="2000" b="1" i="1" dirty="0" smtClean="0">
                <a:solidFill>
                  <a:srgbClr val="7030A0"/>
                </a:solidFill>
              </a:rPr>
              <a:t> порядку за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розповсюдження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інформації</a:t>
            </a:r>
            <a:r>
              <a:rPr lang="ru-RU" sz="2000" b="1" i="1" dirty="0" smtClean="0">
                <a:solidFill>
                  <a:srgbClr val="7030A0"/>
                </a:solidFill>
              </a:rPr>
              <a:t> про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штучний</a:t>
            </a:r>
            <a:r>
              <a:rPr lang="ru-RU" sz="2000" b="1" i="1" dirty="0" smtClean="0">
                <a:solidFill>
                  <a:srgbClr val="7030A0"/>
                </a:solidFill>
              </a:rPr>
              <a:t> характер голоду 1932 – 1933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років</a:t>
            </a:r>
            <a:r>
              <a:rPr lang="ru-RU" sz="2000" b="1" i="1" dirty="0" smtClean="0">
                <a:solidFill>
                  <a:srgbClr val="7030A0"/>
                </a:solidFill>
              </a:rPr>
              <a:t> в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Україні</a:t>
            </a:r>
            <a:r>
              <a:rPr lang="ru-RU" sz="2000" b="1" i="1" dirty="0" smtClean="0">
                <a:solidFill>
                  <a:srgbClr val="7030A0"/>
                </a:solidFill>
              </a:rPr>
              <a:t>. У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книзі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також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приведені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окремі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наукові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дослідження</a:t>
            </a:r>
            <a:r>
              <a:rPr lang="ru-RU" sz="2000" b="1" i="1" dirty="0" smtClean="0">
                <a:solidFill>
                  <a:srgbClr val="7030A0"/>
                </a:solidFill>
              </a:rPr>
              <a:t> про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негативний</a:t>
            </a:r>
            <a:r>
              <a:rPr lang="ru-RU" sz="2000" b="1" i="1" dirty="0" smtClean="0">
                <a:solidFill>
                  <a:srgbClr val="7030A0"/>
                </a:solidFill>
              </a:rPr>
              <a:t> характер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голодування</a:t>
            </a:r>
            <a:r>
              <a:rPr lang="ru-RU" sz="2000" b="1" i="1" dirty="0" smtClean="0">
                <a:solidFill>
                  <a:srgbClr val="7030A0"/>
                </a:solidFill>
              </a:rPr>
              <a:t> на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організм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людини</a:t>
            </a:r>
            <a:r>
              <a:rPr lang="ru-RU" sz="2000" b="1" i="1" dirty="0" smtClean="0">
                <a:solidFill>
                  <a:srgbClr val="7030A0"/>
                </a:solidFill>
              </a:rPr>
              <a:t>.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Більшість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запропонованих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читачеві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документів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зберігалась</a:t>
            </a:r>
            <a:r>
              <a:rPr lang="ru-RU" sz="2000" b="1" i="1" dirty="0" smtClean="0">
                <a:solidFill>
                  <a:srgbClr val="7030A0"/>
                </a:solidFill>
              </a:rPr>
              <a:t> у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закритих</a:t>
            </a:r>
            <a:r>
              <a:rPr lang="ru-RU" sz="2000" b="1" i="1" dirty="0" smtClean="0">
                <a:solidFill>
                  <a:srgbClr val="7030A0"/>
                </a:solidFill>
              </a:rPr>
              <a:t> фондах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під</a:t>
            </a:r>
            <a:r>
              <a:rPr lang="ru-RU" sz="2000" b="1" i="1" dirty="0" smtClean="0">
                <a:solidFill>
                  <a:srgbClr val="7030A0"/>
                </a:solidFill>
              </a:rPr>
              <a:t> грифами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таємності</a:t>
            </a:r>
            <a:r>
              <a:rPr lang="ru-RU" sz="2000" b="1" i="1" dirty="0" smtClean="0">
                <a:solidFill>
                  <a:srgbClr val="7030A0"/>
                </a:solidFill>
              </a:rPr>
              <a:t>, через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що</a:t>
            </a:r>
            <a:r>
              <a:rPr lang="ru-RU" sz="2000" b="1" i="1" dirty="0" smtClean="0">
                <a:solidFill>
                  <a:srgbClr val="7030A0"/>
                </a:solidFill>
              </a:rPr>
              <a:t> вони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були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недоступними</a:t>
            </a:r>
            <a:r>
              <a:rPr lang="ru-RU" sz="2000" b="1" i="1" dirty="0" smtClean="0">
                <a:solidFill>
                  <a:srgbClr val="7030A0"/>
                </a:solidFill>
              </a:rPr>
              <a:t> для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дослідників</a:t>
            </a:r>
            <a:r>
              <a:rPr lang="ru-RU" sz="2000" b="1" i="1" dirty="0" smtClean="0">
                <a:solidFill>
                  <a:srgbClr val="7030A0"/>
                </a:solidFill>
              </a:rPr>
              <a:t>.</a:t>
            </a:r>
            <a:br>
              <a:rPr lang="ru-RU" sz="2000" b="1" i="1" dirty="0" smtClean="0">
                <a:solidFill>
                  <a:srgbClr val="7030A0"/>
                </a:solidFill>
              </a:rPr>
            </a:br>
            <a:endParaRPr lang="ru-RU" sz="2000" b="1" i="1" dirty="0">
              <a:solidFill>
                <a:srgbClr val="7030A0"/>
              </a:solidFill>
            </a:endParaRPr>
          </a:p>
        </p:txBody>
      </p:sp>
      <p:pic>
        <p:nvPicPr>
          <p:cNvPr id="6146" name="Picture 2" descr="Картинки по запросу Голодомор у першій столиці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285860"/>
            <a:ext cx="2333628" cy="33528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4414" y="214290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0070C0"/>
                </a:solidFill>
              </a:rPr>
              <a:t>Голодомор у першій столиці/ Укладання І.В. Шуйського, В.А. Полянського; Передмова І.В. </a:t>
            </a:r>
            <a:r>
              <a:rPr lang="uk-UA" sz="2000" b="1" dirty="0" err="1" smtClean="0">
                <a:solidFill>
                  <a:srgbClr val="0070C0"/>
                </a:solidFill>
              </a:rPr>
              <a:t>Шуйського.-</a:t>
            </a:r>
            <a:r>
              <a:rPr lang="uk-UA" sz="2000" b="1" dirty="0" smtClean="0">
                <a:solidFill>
                  <a:srgbClr val="0070C0"/>
                </a:solidFill>
              </a:rPr>
              <a:t> Х., 2006. – 288 с.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Documents and Settings\Admin\Рабочий стол\9b7da65fbe83c2c0807fc9d62e8a82a7--s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7215214"/>
          </a:xfrm>
          <a:prstGeom prst="rect">
            <a:avLst/>
          </a:prstGeom>
          <a:noFill/>
        </p:spPr>
      </p:pic>
      <p:pic>
        <p:nvPicPr>
          <p:cNvPr id="3" name="Picture 2" descr="Картинки по запросу улас самчук марі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857232"/>
            <a:ext cx="2714644" cy="37147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00430" y="928670"/>
            <a:ext cx="5000660" cy="5159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err="1" smtClean="0">
                <a:solidFill>
                  <a:srgbClr val="7030A0"/>
                </a:solidFill>
              </a:rPr>
              <a:t>Повість</a:t>
            </a:r>
            <a:r>
              <a:rPr lang="ru-RU" sz="2000" b="1" i="1" dirty="0" smtClean="0">
                <a:solidFill>
                  <a:srgbClr val="7030A0"/>
                </a:solidFill>
              </a:rPr>
              <a:t> «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Марія</a:t>
            </a:r>
            <a:r>
              <a:rPr lang="ru-RU" sz="2000" b="1" i="1" dirty="0" smtClean="0">
                <a:solidFill>
                  <a:srgbClr val="7030A0"/>
                </a:solidFill>
              </a:rPr>
              <a:t>» — про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воістину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страшні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метаморфози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людського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буття</a:t>
            </a:r>
            <a:r>
              <a:rPr lang="ru-RU" sz="2000" b="1" i="1" dirty="0" smtClean="0">
                <a:solidFill>
                  <a:srgbClr val="7030A0"/>
                </a:solidFill>
              </a:rPr>
              <a:t> в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умовах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більшовицького</a:t>
            </a:r>
            <a:r>
              <a:rPr lang="ru-RU" sz="2000" b="1" i="1" dirty="0" smtClean="0">
                <a:solidFill>
                  <a:srgbClr val="7030A0"/>
                </a:solidFill>
              </a:rPr>
              <a:t> геноциду,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серед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сили-силенної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гріхів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якого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був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і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чи</a:t>
            </a:r>
            <a:r>
              <a:rPr lang="ru-RU" sz="2000" b="1" i="1" dirty="0" smtClean="0">
                <a:solidFill>
                  <a:srgbClr val="7030A0"/>
                </a:solidFill>
              </a:rPr>
              <a:t> не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найбільший</a:t>
            </a:r>
            <a:r>
              <a:rPr lang="ru-RU" sz="2000" b="1" i="1" dirty="0" smtClean="0">
                <a:solidFill>
                  <a:srgbClr val="7030A0"/>
                </a:solidFill>
              </a:rPr>
              <a:t> — голодомор.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Жах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цієї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трагедії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подається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крізь</a:t>
            </a:r>
            <a:r>
              <a:rPr lang="ru-RU" sz="2000" b="1" i="1" dirty="0" smtClean="0">
                <a:solidFill>
                  <a:srgbClr val="7030A0"/>
                </a:solidFill>
              </a:rPr>
              <a:t> призму образу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Марії</a:t>
            </a:r>
            <a:r>
              <a:rPr lang="ru-RU" sz="2000" b="1" i="1" dirty="0" smtClean="0">
                <a:solidFill>
                  <a:srgbClr val="7030A0"/>
                </a:solidFill>
              </a:rPr>
              <a:t>, яка на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сімдесятому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році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життя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зазнає</a:t>
            </a:r>
            <a:r>
              <a:rPr lang="ru-RU" sz="2000" b="1" i="1" dirty="0" smtClean="0">
                <a:solidFill>
                  <a:srgbClr val="7030A0"/>
                </a:solidFill>
              </a:rPr>
              <a:t> разом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із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рештою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українців</a:t>
            </a:r>
            <a:r>
              <a:rPr lang="ru-RU" sz="2000" b="1" i="1" dirty="0" smtClean="0">
                <a:solidFill>
                  <a:srgbClr val="7030A0"/>
                </a:solidFill>
              </a:rPr>
              <a:t> страшного голоду. З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огляду</a:t>
            </a:r>
            <a:r>
              <a:rPr lang="ru-RU" sz="2000" b="1" i="1" dirty="0" smtClean="0">
                <a:solidFill>
                  <a:srgbClr val="7030A0"/>
                </a:solidFill>
              </a:rPr>
              <a:t> на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похилий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вік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головної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героїні</a:t>
            </a:r>
            <a:r>
              <a:rPr lang="ru-RU" sz="2000" b="1" i="1" dirty="0" smtClean="0">
                <a:solidFill>
                  <a:srgbClr val="7030A0"/>
                </a:solidFill>
              </a:rPr>
              <a:t>,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ця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трагедія</a:t>
            </a:r>
            <a:r>
              <a:rPr lang="ru-RU" sz="2000" b="1" i="1" dirty="0" smtClean="0">
                <a:solidFill>
                  <a:srgbClr val="7030A0"/>
                </a:solidFill>
              </a:rPr>
              <a:t>,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може</a:t>
            </a:r>
            <a:r>
              <a:rPr lang="ru-RU" sz="2000" b="1" i="1" dirty="0" smtClean="0">
                <a:solidFill>
                  <a:srgbClr val="7030A0"/>
                </a:solidFill>
              </a:rPr>
              <a:t>,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і</a:t>
            </a:r>
            <a:r>
              <a:rPr lang="ru-RU" sz="2000" b="1" i="1" dirty="0" smtClean="0">
                <a:solidFill>
                  <a:srgbClr val="7030A0"/>
                </a:solidFill>
              </a:rPr>
              <a:t> не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виглядала</a:t>
            </a:r>
            <a:r>
              <a:rPr lang="ru-RU" sz="2000" b="1" i="1" dirty="0" smtClean="0">
                <a:solidFill>
                  <a:srgbClr val="7030A0"/>
                </a:solidFill>
              </a:rPr>
              <a:t> б такою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вражаючою</a:t>
            </a:r>
            <a:r>
              <a:rPr lang="ru-RU" sz="2000" b="1" i="1" dirty="0" smtClean="0">
                <a:solidFill>
                  <a:srgbClr val="7030A0"/>
                </a:solidFill>
              </a:rPr>
              <a:t>,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якби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читач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із</a:t>
            </a:r>
            <a:r>
              <a:rPr lang="ru-RU" sz="2000" b="1" i="1" dirty="0" smtClean="0">
                <a:solidFill>
                  <a:srgbClr val="7030A0"/>
                </a:solidFill>
              </a:rPr>
              <a:t> кожною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сторінкою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твору</a:t>
            </a:r>
            <a:r>
              <a:rPr lang="ru-RU" sz="2000" b="1" i="1" dirty="0" smtClean="0">
                <a:solidFill>
                  <a:srgbClr val="7030A0"/>
                </a:solidFill>
              </a:rPr>
              <a:t> все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чіткіше</a:t>
            </a:r>
            <a:r>
              <a:rPr lang="ru-RU" sz="2000" b="1" i="1" dirty="0" smtClean="0">
                <a:solidFill>
                  <a:srgbClr val="7030A0"/>
                </a:solidFill>
              </a:rPr>
              <a:t> не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усвідомлював</a:t>
            </a:r>
            <a:r>
              <a:rPr lang="ru-RU" sz="2000" b="1" i="1" dirty="0" smtClean="0">
                <a:solidFill>
                  <a:srgbClr val="7030A0"/>
                </a:solidFill>
              </a:rPr>
              <a:t>,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що</a:t>
            </a:r>
            <a:r>
              <a:rPr lang="ru-RU" sz="2000" b="1" i="1" dirty="0" smtClean="0">
                <a:solidFill>
                  <a:srgbClr val="7030A0"/>
                </a:solidFill>
              </a:rPr>
              <a:t> у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цій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старій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жінці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уособлена</a:t>
            </a:r>
            <a:r>
              <a:rPr lang="ru-RU" sz="2000" b="1" i="1" dirty="0" smtClean="0">
                <a:solidFill>
                  <a:srgbClr val="7030A0"/>
                </a:solidFill>
              </a:rPr>
              <a:t> сама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Україна</a:t>
            </a:r>
            <a:r>
              <a:rPr lang="ru-RU" sz="2000" b="1" i="1" dirty="0" smtClean="0">
                <a:solidFill>
                  <a:srgbClr val="7030A0"/>
                </a:solidFill>
              </a:rPr>
              <a:t>.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Несхитна</a:t>
            </a:r>
            <a:r>
              <a:rPr lang="ru-RU" sz="2000" b="1" i="1" dirty="0" smtClean="0">
                <a:solidFill>
                  <a:srgbClr val="7030A0"/>
                </a:solidFill>
              </a:rPr>
              <a:t> в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моральних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своїх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навичках</a:t>
            </a:r>
            <a:r>
              <a:rPr lang="ru-RU" sz="2000" b="1" i="1" dirty="0" smtClean="0">
                <a:solidFill>
                  <a:srgbClr val="7030A0"/>
                </a:solidFill>
              </a:rPr>
              <a:t> та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переконаннях</a:t>
            </a:r>
            <a:r>
              <a:rPr lang="ru-RU" sz="2000" b="1" i="1" dirty="0" smtClean="0">
                <a:solidFill>
                  <a:srgbClr val="7030A0"/>
                </a:solidFill>
              </a:rPr>
              <a:t>,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але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беззахисна</a:t>
            </a:r>
            <a:r>
              <a:rPr lang="ru-RU" sz="2000" b="1" i="1" dirty="0" smtClean="0">
                <a:solidFill>
                  <a:srgbClr val="7030A0"/>
                </a:solidFill>
              </a:rPr>
              <a:t> перед злом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214291"/>
            <a:ext cx="63579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Улас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Самчук</a:t>
            </a:r>
            <a:r>
              <a:rPr lang="ru-RU" sz="2000" b="1" dirty="0" smtClean="0">
                <a:solidFill>
                  <a:srgbClr val="0070C0"/>
                </a:solidFill>
              </a:rPr>
              <a:t> . </a:t>
            </a:r>
            <a:r>
              <a:rPr lang="ru-RU" sz="2000" b="1" dirty="0" err="1" smtClean="0">
                <a:solidFill>
                  <a:srgbClr val="0070C0"/>
                </a:solidFill>
              </a:rPr>
              <a:t>Марія</a:t>
            </a:r>
            <a:r>
              <a:rPr lang="ru-RU" sz="2000" b="1" dirty="0" smtClean="0">
                <a:solidFill>
                  <a:srgbClr val="0070C0"/>
                </a:solidFill>
              </a:rPr>
              <a:t>: </a:t>
            </a:r>
            <a:r>
              <a:rPr lang="ru-RU" sz="2000" b="1" dirty="0" err="1" smtClean="0">
                <a:solidFill>
                  <a:srgbClr val="0070C0"/>
                </a:solidFill>
              </a:rPr>
              <a:t>Хроніка</a:t>
            </a:r>
            <a:r>
              <a:rPr lang="ru-RU" sz="2000" b="1" dirty="0" smtClean="0">
                <a:solidFill>
                  <a:srgbClr val="0070C0"/>
                </a:solidFill>
              </a:rPr>
              <a:t> одного </a:t>
            </a:r>
            <a:r>
              <a:rPr lang="ru-RU" sz="2000" b="1" dirty="0" err="1" smtClean="0">
                <a:solidFill>
                  <a:srgbClr val="0070C0"/>
                </a:solidFill>
              </a:rPr>
              <a:t>життя</a:t>
            </a:r>
            <a:r>
              <a:rPr lang="ru-RU" sz="2000" b="1" dirty="0" smtClean="0">
                <a:solidFill>
                  <a:srgbClr val="0070C0"/>
                </a:solidFill>
              </a:rPr>
              <a:t>: Роман. – </a:t>
            </a:r>
            <a:r>
              <a:rPr lang="uk-UA" sz="2000" b="1" dirty="0" smtClean="0">
                <a:solidFill>
                  <a:srgbClr val="0070C0"/>
                </a:solidFill>
              </a:rPr>
              <a:t>Львів</a:t>
            </a:r>
            <a:r>
              <a:rPr lang="ru-RU" sz="2000" b="1" dirty="0" smtClean="0">
                <a:solidFill>
                  <a:srgbClr val="0070C0"/>
                </a:solidFill>
              </a:rPr>
              <a:t>.: </a:t>
            </a:r>
            <a:r>
              <a:rPr lang="ru-RU" sz="2000" b="1" dirty="0" err="1" smtClean="0">
                <a:solidFill>
                  <a:srgbClr val="0070C0"/>
                </a:solidFill>
              </a:rPr>
              <a:t>Оріяна</a:t>
            </a:r>
            <a:r>
              <a:rPr lang="ru-RU" sz="2000" b="1" dirty="0" smtClean="0">
                <a:solidFill>
                  <a:srgbClr val="0070C0"/>
                </a:solidFill>
              </a:rPr>
              <a:t> - Нова, 2004. – 130 с.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Documents and Settings\Admin\Рабочий стол\9b7da65fbe83c2c0807fc9d62e8a82a7--s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7358090"/>
          </a:xfrm>
          <a:prstGeom prst="rect">
            <a:avLst/>
          </a:prstGeom>
          <a:noFill/>
        </p:spPr>
      </p:pic>
      <p:pic>
        <p:nvPicPr>
          <p:cNvPr id="3" name="Picture 7" descr="C:\Documents and Settings\Admin\Рабочий стол\opac-ima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214422"/>
            <a:ext cx="2428892" cy="342902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86116" y="1357298"/>
            <a:ext cx="535785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err="1" smtClean="0">
                <a:solidFill>
                  <a:srgbClr val="7030A0"/>
                </a:solidFill>
              </a:rPr>
              <a:t>Романи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представляють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широку</a:t>
            </a:r>
            <a:r>
              <a:rPr lang="ru-RU" sz="2000" b="1" i="1" dirty="0" smtClean="0">
                <a:solidFill>
                  <a:srgbClr val="7030A0"/>
                </a:solidFill>
              </a:rPr>
              <a:t> панораму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надзвичайно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важких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періодів</a:t>
            </a:r>
            <a:r>
              <a:rPr lang="ru-RU" sz="2000" b="1" i="1" dirty="0" smtClean="0">
                <a:solidFill>
                  <a:srgbClr val="7030A0"/>
                </a:solidFill>
              </a:rPr>
              <a:t> в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історії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українського</a:t>
            </a:r>
            <a:r>
              <a:rPr lang="ru-RU" sz="2000" b="1" i="1" dirty="0" smtClean="0">
                <a:solidFill>
                  <a:srgbClr val="7030A0"/>
                </a:solidFill>
              </a:rPr>
              <a:t> народу,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зокрема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полтавського</a:t>
            </a:r>
            <a:r>
              <a:rPr lang="ru-RU" sz="2000" b="1" i="1" dirty="0" smtClean="0">
                <a:solidFill>
                  <a:srgbClr val="7030A0"/>
                </a:solidFill>
              </a:rPr>
              <a:t> села: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розкуркулення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і</a:t>
            </a:r>
            <a:r>
              <a:rPr lang="ru-RU" sz="2000" b="1" i="1" dirty="0" smtClean="0">
                <a:solidFill>
                  <a:srgbClr val="7030A0"/>
                </a:solidFill>
              </a:rPr>
              <a:t> голодомор 1932-1933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років</a:t>
            </a:r>
            <a:r>
              <a:rPr lang="ru-RU" sz="2000" b="1" i="1" dirty="0" smtClean="0">
                <a:solidFill>
                  <a:srgbClr val="7030A0"/>
                </a:solidFill>
              </a:rPr>
              <a:t>,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укрупнення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і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знищення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хуторів</a:t>
            </a:r>
            <a:r>
              <a:rPr lang="ru-RU" sz="2000" b="1" i="1" dirty="0" smtClean="0">
                <a:solidFill>
                  <a:srgbClr val="7030A0"/>
                </a:solidFill>
              </a:rPr>
              <a:t> у 70-80 роки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минулого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століття</a:t>
            </a:r>
            <a:r>
              <a:rPr lang="ru-RU" sz="2000" b="1" i="1" dirty="0" smtClean="0">
                <a:solidFill>
                  <a:srgbClr val="7030A0"/>
                </a:solidFill>
              </a:rPr>
              <a:t>. Твори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вражають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документальністю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і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правдивістю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висвітлення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злочині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комуністичного</a:t>
            </a:r>
            <a:r>
              <a:rPr lang="ru-RU" sz="2000" b="1" i="1" dirty="0" smtClean="0">
                <a:solidFill>
                  <a:srgbClr val="7030A0"/>
                </a:solidFill>
              </a:rPr>
              <a:t> режиму,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які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були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спрямовані</a:t>
            </a:r>
            <a:r>
              <a:rPr lang="ru-RU" sz="2000" b="1" i="1" dirty="0" smtClean="0">
                <a:solidFill>
                  <a:srgbClr val="7030A0"/>
                </a:solidFill>
              </a:rPr>
              <a:t> на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підрив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національного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коріння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українського</a:t>
            </a:r>
            <a:r>
              <a:rPr lang="ru-RU" sz="2000" b="1" i="1" dirty="0" smtClean="0">
                <a:solidFill>
                  <a:srgbClr val="7030A0"/>
                </a:solidFill>
              </a:rPr>
              <a:t> народу та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його</a:t>
            </a:r>
            <a:r>
              <a:rPr lang="ru-RU" sz="2000" b="1" i="1" dirty="0" smtClean="0">
                <a:solidFill>
                  <a:srgbClr val="7030A0"/>
                </a:solidFill>
              </a:rPr>
              <a:t> духу.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Основані</a:t>
            </a:r>
            <a:r>
              <a:rPr lang="ru-RU" sz="2000" b="1" i="1" dirty="0" smtClean="0">
                <a:solidFill>
                  <a:srgbClr val="7030A0"/>
                </a:solidFill>
              </a:rPr>
              <a:t> на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реальних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подіях</a:t>
            </a:r>
            <a:r>
              <a:rPr lang="ru-RU" sz="2000" b="1" i="1" dirty="0" smtClean="0">
                <a:solidFill>
                  <a:srgbClr val="7030A0"/>
                </a:solidFill>
              </a:rPr>
              <a:t>, долях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конкретних</a:t>
            </a:r>
            <a:r>
              <a:rPr lang="ru-RU" sz="2000" b="1" i="1" dirty="0" smtClean="0">
                <a:solidFill>
                  <a:srgbClr val="7030A0"/>
                </a:solidFill>
              </a:rPr>
              <a:t> людей, вони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є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неспростовним</a:t>
            </a:r>
            <a:r>
              <a:rPr lang="ru-RU" sz="2000" b="1" i="1" dirty="0" smtClean="0">
                <a:solidFill>
                  <a:srgbClr val="7030A0"/>
                </a:solidFill>
              </a:rPr>
              <a:t> документом,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який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і</a:t>
            </a:r>
            <a:r>
              <a:rPr lang="ru-RU" sz="2000" b="1" i="1" dirty="0" smtClean="0">
                <a:solidFill>
                  <a:srgbClr val="7030A0"/>
                </a:solidFill>
              </a:rPr>
              <a:t> зараз не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втратив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своєї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актуальності</a:t>
            </a:r>
            <a:r>
              <a:rPr lang="ru-RU" sz="2000" b="1" i="1" dirty="0" smtClean="0">
                <a:solidFill>
                  <a:srgbClr val="7030A0"/>
                </a:solidFill>
              </a:rPr>
              <a:t>,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оскільки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страшні</a:t>
            </a:r>
            <a:r>
              <a:rPr lang="ru-RU" sz="2000" b="1" i="1" dirty="0" smtClean="0">
                <a:solidFill>
                  <a:srgbClr val="7030A0"/>
                </a:solidFill>
              </a:rPr>
              <a:t> уроки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історії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ніколи</a:t>
            </a:r>
            <a:r>
              <a:rPr lang="ru-RU" sz="2000" b="1" i="1" dirty="0" smtClean="0">
                <a:solidFill>
                  <a:srgbClr val="7030A0"/>
                </a:solidFill>
              </a:rPr>
              <a:t> не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залишаються</a:t>
            </a:r>
            <a:r>
              <a:rPr lang="ru-RU" sz="2000" b="1" i="1" dirty="0" smtClean="0">
                <a:solidFill>
                  <a:srgbClr val="7030A0"/>
                </a:solidFill>
              </a:rPr>
              <a:t> в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минулому</a:t>
            </a:r>
            <a:r>
              <a:rPr lang="ru-RU" sz="2000" b="1" i="1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sz="2000" dirty="0" smtClean="0"/>
              <a:t> 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214290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0070C0"/>
                </a:solidFill>
              </a:rPr>
              <a:t>Олефіренко М.М. Пора цвітіння терну: Сільський роман у семи книгах. Чорний. Хуторяни: Романи// Передмова М. Жулинського. – Полтава: ВАТ </a:t>
            </a:r>
            <a:r>
              <a:rPr lang="uk-UA" sz="2000" b="1" dirty="0" err="1" smtClean="0">
                <a:solidFill>
                  <a:srgbClr val="0070C0"/>
                </a:solidFill>
              </a:rPr>
              <a:t>“Видавництво</a:t>
            </a:r>
            <a:r>
              <a:rPr lang="uk-UA" sz="2000" b="1" dirty="0" smtClean="0">
                <a:solidFill>
                  <a:srgbClr val="0070C0"/>
                </a:solidFill>
              </a:rPr>
              <a:t> </a:t>
            </a:r>
            <a:r>
              <a:rPr lang="uk-UA" sz="2000" b="1" dirty="0" err="1" smtClean="0">
                <a:solidFill>
                  <a:srgbClr val="0070C0"/>
                </a:solidFill>
              </a:rPr>
              <a:t>Полтава”</a:t>
            </a:r>
            <a:r>
              <a:rPr lang="uk-UA" sz="2000" b="1" dirty="0" smtClean="0">
                <a:solidFill>
                  <a:srgbClr val="0070C0"/>
                </a:solidFill>
              </a:rPr>
              <a:t>, 2008. 668 с.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Documents and Settings\Admin\Рабочий стол\9b7da65fbe83c2c0807fc9d62e8a82a7--s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721521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85786" y="428604"/>
            <a:ext cx="75009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rgbClr val="0070C0"/>
                </a:solidFill>
              </a:rPr>
              <a:t>Олефіренко</a:t>
            </a:r>
            <a:r>
              <a:rPr lang="ru-RU" sz="2000" b="1" dirty="0" smtClean="0">
                <a:solidFill>
                  <a:srgbClr val="0070C0"/>
                </a:solidFill>
              </a:rPr>
              <a:t> М. М. </a:t>
            </a:r>
            <a:r>
              <a:rPr lang="ru-RU" sz="2000" b="1" dirty="0" err="1" smtClean="0">
                <a:solidFill>
                  <a:srgbClr val="0070C0"/>
                </a:solidFill>
              </a:rPr>
              <a:t>Мертві</a:t>
            </a:r>
            <a:r>
              <a:rPr lang="ru-RU" sz="2000" b="1" dirty="0" smtClean="0">
                <a:solidFill>
                  <a:srgbClr val="0070C0"/>
                </a:solidFill>
              </a:rPr>
              <a:t> не </a:t>
            </a:r>
            <a:r>
              <a:rPr lang="ru-RU" sz="2000" b="1" dirty="0" err="1" smtClean="0">
                <a:solidFill>
                  <a:srgbClr val="0070C0"/>
                </a:solidFill>
              </a:rPr>
              <a:t>зраджують</a:t>
            </a:r>
            <a:r>
              <a:rPr lang="ru-RU" sz="2000" b="1" dirty="0" smtClean="0">
                <a:solidFill>
                  <a:srgbClr val="0070C0"/>
                </a:solidFill>
              </a:rPr>
              <a:t>. Роман </a:t>
            </a:r>
            <a:r>
              <a:rPr lang="ru-RU" sz="2000" b="1" dirty="0" err="1" smtClean="0">
                <a:solidFill>
                  <a:srgbClr val="0070C0"/>
                </a:solidFill>
              </a:rPr>
              <a:t>з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епопеї</a:t>
            </a:r>
            <a:r>
              <a:rPr lang="ru-RU" sz="2000" b="1" dirty="0" smtClean="0">
                <a:solidFill>
                  <a:srgbClr val="0070C0"/>
                </a:solidFill>
              </a:rPr>
              <a:t> «Пора </a:t>
            </a:r>
            <a:r>
              <a:rPr lang="ru-RU" sz="2000" b="1" dirty="0" err="1" smtClean="0">
                <a:solidFill>
                  <a:srgbClr val="0070C0"/>
                </a:solidFill>
              </a:rPr>
              <a:t>цвітіння</a:t>
            </a:r>
            <a:r>
              <a:rPr lang="ru-RU" sz="2000" b="1" dirty="0" smtClean="0">
                <a:solidFill>
                  <a:srgbClr val="0070C0"/>
                </a:solidFill>
              </a:rPr>
              <a:t> терну». - Полтава: </a:t>
            </a:r>
            <a:r>
              <a:rPr lang="ru-RU" sz="2000" b="1" dirty="0" err="1" smtClean="0">
                <a:solidFill>
                  <a:srgbClr val="0070C0"/>
                </a:solidFill>
              </a:rPr>
              <a:t>Полтавський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літератор</a:t>
            </a:r>
            <a:r>
              <a:rPr lang="ru-RU" sz="2000" b="1" dirty="0" smtClean="0">
                <a:solidFill>
                  <a:srgbClr val="0070C0"/>
                </a:solidFill>
              </a:rPr>
              <a:t>, 2013. - 588 с.</a:t>
            </a:r>
            <a:endParaRPr lang="ru-RU" sz="2000" b="1" dirty="0">
              <a:solidFill>
                <a:srgbClr val="0070C0"/>
              </a:solidFill>
            </a:endParaRPr>
          </a:p>
        </p:txBody>
      </p:sp>
      <p:pic>
        <p:nvPicPr>
          <p:cNvPr id="7" name="Picture 2" descr="Картинки по запросу М.Олефіренко Пора цвітіння терн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357298"/>
            <a:ext cx="2428892" cy="314327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286116" y="1500174"/>
            <a:ext cx="507209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</a:rPr>
              <a:t>Книгу «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Мертві</a:t>
            </a:r>
            <a:r>
              <a:rPr lang="ru-RU" sz="2000" b="1" i="1" dirty="0" smtClean="0">
                <a:solidFill>
                  <a:srgbClr val="7030A0"/>
                </a:solidFill>
              </a:rPr>
              <a:t> не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зраджують</a:t>
            </a:r>
            <a:r>
              <a:rPr lang="ru-RU" sz="2000" b="1" i="1" dirty="0" smtClean="0">
                <a:solidFill>
                  <a:srgbClr val="7030A0"/>
                </a:solidFill>
              </a:rPr>
              <a:t>» Михайло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Олефіренко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присвятив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важким</a:t>
            </a:r>
            <a:r>
              <a:rPr lang="ru-RU" sz="2000" b="1" i="1" dirty="0" smtClean="0">
                <a:solidFill>
                  <a:srgbClr val="7030A0"/>
                </a:solidFill>
              </a:rPr>
              <a:t> для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українського</a:t>
            </a:r>
            <a:r>
              <a:rPr lang="ru-RU" sz="2000" b="1" i="1" dirty="0" smtClean="0">
                <a:solidFill>
                  <a:srgbClr val="7030A0"/>
                </a:solidFill>
              </a:rPr>
              <a:t> села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періодам</a:t>
            </a:r>
            <a:r>
              <a:rPr lang="ru-RU" sz="2000" b="1" i="1" dirty="0" smtClean="0">
                <a:solidFill>
                  <a:srgbClr val="7030A0"/>
                </a:solidFill>
              </a:rPr>
              <a:t>: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розкуркулення</a:t>
            </a:r>
            <a:r>
              <a:rPr lang="ru-RU" sz="2000" b="1" i="1" dirty="0" smtClean="0">
                <a:solidFill>
                  <a:srgbClr val="7030A0"/>
                </a:solidFill>
              </a:rPr>
              <a:t>, Голодомор 1932–1933 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років</a:t>
            </a:r>
            <a:r>
              <a:rPr lang="ru-RU" sz="2000" b="1" i="1" dirty="0" smtClean="0">
                <a:solidFill>
                  <a:srgbClr val="7030A0"/>
                </a:solidFill>
              </a:rPr>
              <a:t>, Велика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Вітчизняна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війна</a:t>
            </a:r>
            <a:r>
              <a:rPr lang="ru-RU" sz="2000" b="1" i="1" dirty="0" smtClean="0">
                <a:solidFill>
                  <a:srgbClr val="7030A0"/>
                </a:solidFill>
              </a:rPr>
              <a:t>. У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романі</a:t>
            </a:r>
            <a:r>
              <a:rPr lang="ru-RU" sz="2000" b="1" i="1" dirty="0" smtClean="0">
                <a:solidFill>
                  <a:srgbClr val="7030A0"/>
                </a:solidFill>
              </a:rPr>
              <a:t> автор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описує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життя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краян</a:t>
            </a:r>
            <a:r>
              <a:rPr lang="ru-RU" sz="2000" b="1" i="1" dirty="0" smtClean="0">
                <a:solidFill>
                  <a:srgbClr val="7030A0"/>
                </a:solidFill>
              </a:rPr>
              <a:t>.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Головні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події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зосереджені</a:t>
            </a:r>
            <a:r>
              <a:rPr lang="ru-RU" sz="2000" b="1" i="1" dirty="0" smtClean="0">
                <a:solidFill>
                  <a:srgbClr val="7030A0"/>
                </a:solidFill>
              </a:rPr>
              <a:t> в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просторі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хуторів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Коломійцевого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й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Даценкового</a:t>
            </a:r>
            <a:r>
              <a:rPr lang="ru-RU" sz="2000" b="1" i="1" dirty="0" smtClean="0">
                <a:solidFill>
                  <a:srgbClr val="7030A0"/>
                </a:solidFill>
              </a:rPr>
              <a:t>,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що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розташовані</a:t>
            </a:r>
            <a:r>
              <a:rPr lang="ru-RU" sz="2000" b="1" i="1" dirty="0" smtClean="0">
                <a:solidFill>
                  <a:srgbClr val="7030A0"/>
                </a:solidFill>
              </a:rPr>
              <a:t> на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теренах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Полтавщини</a:t>
            </a:r>
            <a:r>
              <a:rPr lang="ru-RU" sz="2000" b="1" i="1" dirty="0" smtClean="0">
                <a:solidFill>
                  <a:srgbClr val="7030A0"/>
                </a:solidFill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між</a:t>
            </a:r>
            <a:r>
              <a:rPr lang="ru-RU" sz="2000" b="1" i="1" dirty="0" smtClean="0">
                <a:solidFill>
                  <a:srgbClr val="7030A0"/>
                </a:solidFill>
              </a:rPr>
              <a:t> Миргородом </a:t>
            </a:r>
            <a:r>
              <a:rPr lang="ru-RU" sz="2000" b="1" i="1" dirty="0" err="1" smtClean="0">
                <a:solidFill>
                  <a:srgbClr val="7030A0"/>
                </a:solidFill>
              </a:rPr>
              <a:t>і</a:t>
            </a:r>
            <a:r>
              <a:rPr lang="ru-RU" sz="2000" b="1" i="1" dirty="0" smtClean="0">
                <a:solidFill>
                  <a:srgbClr val="7030A0"/>
                </a:solidFill>
              </a:rPr>
              <a:t> Великою Багачкою.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468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16</cp:revision>
  <dcterms:created xsi:type="dcterms:W3CDTF">2018-11-19T12:28:40Z</dcterms:created>
  <dcterms:modified xsi:type="dcterms:W3CDTF">2019-11-06T12:08:40Z</dcterms:modified>
</cp:coreProperties>
</file>