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6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0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4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4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5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6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0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5F93-6B7E-4DA7-9474-AF1EB3747C86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017-06A2-4624-81C9-539E91E12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12" Type="http://schemas.microsoft.com/office/2007/relationships/hdphoto" Target="../media/hdphoto1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47.jpeg"/><Relationship Id="rId1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latin typeface="Bahnschrift SemiBold Condensed" pitchFamily="34" charset="0"/>
              </a:rPr>
              <a:t>Фото </a:t>
            </a:r>
            <a:r>
              <a:rPr lang="ru-RU" sz="7200" i="1" dirty="0" err="1" smtClean="0">
                <a:latin typeface="Bahnschrift SemiBold Condensed" pitchFamily="34" charset="0"/>
              </a:rPr>
              <a:t>зв</a:t>
            </a:r>
            <a:r>
              <a:rPr lang="uk-UA" sz="7200" i="1" dirty="0" err="1" smtClean="0">
                <a:latin typeface="Bahnschrift SemiBold Condensed" pitchFamily="34" charset="0"/>
              </a:rPr>
              <a:t>іт</a:t>
            </a:r>
            <a:r>
              <a:rPr lang="uk-UA" sz="7200" i="1" dirty="0" smtClean="0">
                <a:latin typeface="Bahnschrift SemiBold Condensed" pitchFamily="34" charset="0"/>
              </a:rPr>
              <a:t> декади математики, інформатики та фізики</a:t>
            </a:r>
            <a:br>
              <a:rPr lang="uk-UA" sz="7200" i="1" dirty="0" smtClean="0">
                <a:latin typeface="Bahnschrift SemiBold Condensed" pitchFamily="34" charset="0"/>
              </a:rPr>
            </a:br>
            <a:r>
              <a:rPr lang="uk-UA" sz="7200" i="1" dirty="0" smtClean="0">
                <a:latin typeface="Bahnschrift SemiBold Condensed" pitchFamily="34" charset="0"/>
              </a:rPr>
              <a:t>(03.02-12.02)</a:t>
            </a:r>
            <a:endParaRPr lang="ru-RU" sz="7200" i="1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Понеділок (10.02)</a:t>
            </a: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r>
              <a:rPr lang="uk-UA" sz="2400" dirty="0" smtClean="0">
                <a:latin typeface="Bahnschrift SemiBold Condensed" pitchFamily="34" charset="0"/>
              </a:rPr>
              <a:t>Інтелектуальне кафе між групами №15</a:t>
            </a:r>
            <a:r>
              <a:rPr lang="uk-UA" sz="2400" baseline="0" dirty="0" smtClean="0">
                <a:latin typeface="Bahnschrift SemiBold Condensed" pitchFamily="34" charset="0"/>
              </a:rPr>
              <a:t> та 17</a:t>
            </a:r>
            <a:r>
              <a:rPr lang="ru-RU" sz="2400" dirty="0" smtClean="0">
                <a:latin typeface="Bahnschrift SemiBold Condensed" pitchFamily="34" charset="0"/>
              </a:rPr>
              <a:t/>
            </a:r>
            <a:br>
              <a:rPr lang="ru-RU" sz="2400" dirty="0" smtClean="0">
                <a:latin typeface="Bahnschrift SemiBold Condensed" pitchFamily="34" charset="0"/>
              </a:rPr>
            </a:br>
            <a:r>
              <a:rPr lang="ru-RU" sz="2400" dirty="0" smtClean="0">
                <a:latin typeface="Bahnschrift SemiBold Condensed" pitchFamily="34" charset="0"/>
              </a:rPr>
              <a:t/>
            </a:r>
            <a:br>
              <a:rPr lang="ru-RU" sz="2400" dirty="0" smtClean="0">
                <a:latin typeface="Bahnschrift SemiBold Condensed" pitchFamily="34" charset="0"/>
              </a:rPr>
            </a:br>
            <a:r>
              <a:rPr lang="ru-RU" sz="2800" dirty="0" smtClean="0">
                <a:latin typeface="Bahnschrift SemiBold Condensed" pitchFamily="34" charset="0"/>
              </a:rPr>
              <a:t/>
            </a:r>
            <a:br>
              <a:rPr lang="ru-RU" sz="2800" dirty="0" smtClean="0">
                <a:latin typeface="Bahnschrift SemiBold Condensed" pitchFamily="34" charset="0"/>
              </a:rPr>
            </a:br>
            <a:r>
              <a:rPr lang="uk-UA" dirty="0" smtClean="0">
                <a:latin typeface="Bahnschrift SemiLight" pitchFamily="34" charset="0"/>
              </a:rPr>
              <a:t/>
            </a:r>
            <a:br>
              <a:rPr lang="uk-UA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  <p:pic>
        <p:nvPicPr>
          <p:cNvPr id="10242" name="Picture 2" descr="C:\Users\Denis\Documents\ViberDownloads\0-02-05-6639f723d2db167878c8d3a71225c2f43f799e15f08bc8d582f9355975efe20d_1597965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483" y="1196752"/>
            <a:ext cx="3205052" cy="42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enis\Documents\ViberDownloads\0-02-05-e76fd53430ed66323e588e1a9d39d0263829c743e3b93884fbec0cc769c3cf6a_811b21c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2" y="1196751"/>
            <a:ext cx="3205052" cy="42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enis\Documents\ViberDownloads\0-02-05-b63e6ed3c9fdf7ea2b7f194a4bece1a03c6d956dec9f5d5544dfda8ffd8c7535_ad4cef2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854" y="2132856"/>
            <a:ext cx="2712430" cy="27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Вівторок (11.02)</a:t>
            </a: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r>
              <a:rPr lang="uk-UA" sz="2400" dirty="0" smtClean="0">
                <a:latin typeface="Bahnschrift SemiBold Condensed" pitchFamily="34" charset="0"/>
              </a:rPr>
              <a:t>Виховна година «</a:t>
            </a:r>
            <a:r>
              <a:rPr lang="uk-UA" sz="2400" dirty="0" err="1" smtClean="0">
                <a:latin typeface="Bahnschrift SemiBold Condensed" pitchFamily="34" charset="0"/>
              </a:rPr>
              <a:t>Секстинг</a:t>
            </a:r>
            <a:r>
              <a:rPr lang="uk-UA" sz="2400" dirty="0" smtClean="0">
                <a:latin typeface="Bahnschrift SemiBold Condensed" pitchFamily="34" charset="0"/>
              </a:rPr>
              <a:t>»</a:t>
            </a:r>
            <a:br>
              <a:rPr lang="uk-UA" sz="2400" dirty="0" smtClean="0">
                <a:latin typeface="Bahnschrift SemiBold Condensed" pitchFamily="34" charset="0"/>
              </a:rPr>
            </a:br>
            <a:r>
              <a:rPr lang="ru-RU" sz="2400" dirty="0" smtClean="0">
                <a:latin typeface="Bahnschrift SemiBold Condensed" pitchFamily="34" charset="0"/>
              </a:rPr>
              <a:t/>
            </a:r>
            <a:br>
              <a:rPr lang="ru-RU" sz="2400" dirty="0" smtClean="0">
                <a:latin typeface="Bahnschrift SemiBold Condensed" pitchFamily="34" charset="0"/>
              </a:rPr>
            </a:br>
            <a:r>
              <a:rPr lang="uk-UA" dirty="0" smtClean="0">
                <a:latin typeface="Bahnschrift SemiLight" pitchFamily="34" charset="0"/>
              </a:rPr>
              <a:t/>
            </a:r>
            <a:br>
              <a:rPr lang="uk-UA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  <p:pic>
        <p:nvPicPr>
          <p:cNvPr id="11266" name="Picture 2" descr="C:\Users\Denis\Documents\ViberDownloads\0-02-05-0a01e6e696ad83f913bbec483c6431b72b5ba82d9dd6be7e1f691bc4a757229b_e8f6e0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6685" y="4127962"/>
            <a:ext cx="4307315" cy="26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nis\Documents\ViberDownloads\0-02-05-a07f584688dfacbea7206eee4cfa4bb03716a098b9ecedc3499b33962e8d9916_a23870d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771191"/>
            <a:ext cx="3264135" cy="26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enis\Documents\ViberDownloads\0-02-05-c1f4c31ed71a46631f13e9760f1756a0773db958384b8b913c959e119c5548ec_3d35e80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7834" y="803818"/>
            <a:ext cx="2786166" cy="26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Denis\Documents\ViberDownloads\0-02-05-baeaa8d8528d48b36ae9753d07b0de7d9fb521b71019bf86a1d48310d61cce0a_aedb29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03123"/>
            <a:ext cx="4654825" cy="26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Denis\Documents\ViberDownloads\0-02-05-9cc6b25abd6f1a76f885ca0ff053d8509ef9eef28c1ee44e503d65d4dca33f73_b497c3e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1982" y="1121609"/>
            <a:ext cx="2618339" cy="31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Вівторок (11.02)</a:t>
            </a: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r>
              <a:rPr lang="uk-UA" sz="2400" dirty="0" smtClean="0">
                <a:latin typeface="Bahnschrift SemiBold Condensed" pitchFamily="34" charset="0"/>
              </a:rPr>
              <a:t>Конкурс до Дня</a:t>
            </a:r>
            <a:r>
              <a:rPr lang="uk-UA" sz="2400" b="1" dirty="0" smtClean="0">
                <a:latin typeface="Bahnschrift SemiBold Condensed" pitchFamily="34" charset="0"/>
              </a:rPr>
              <a:t> Безпечного </a:t>
            </a:r>
            <a:r>
              <a:rPr lang="uk-UA" sz="2400" dirty="0" smtClean="0">
                <a:latin typeface="Bahnschrift SemiBold Condensed" pitchFamily="34" charset="0"/>
              </a:rPr>
              <a:t>Інтернету</a:t>
            </a:r>
            <a:r>
              <a:rPr lang="uk-UA" dirty="0" smtClean="0">
                <a:latin typeface="Bahnschrift SemiLight" pitchFamily="34" charset="0"/>
              </a:rPr>
              <a:t/>
            </a:r>
            <a:br>
              <a:rPr lang="uk-UA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  <p:pic>
        <p:nvPicPr>
          <p:cNvPr id="12290" name="Picture 2" descr="C:\Users\Denis\Documents\ViberDownloads\0-02-05-11d2f357ca38faf34c71635ff50d382eae6ace761b40ecb6681ed23fc96be07d_ca2e1b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2355287" cy="31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enis\Documents\ViberDownloads\0-02-05-b70e36e1d67583f86e6cb4dece562370b0141ee50f39d8a826c7f9c1f7521a63_ec5cb7e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303" y="1124743"/>
            <a:ext cx="2551003" cy="34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enis\Documents\ViberDownloads\0-02-05-d889a470974d1f55c9d84be778e3a603a5f5b606afc3d452a2d7b541416d1d90_1b3abe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3"/>
            <a:ext cx="2551003" cy="34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Denis\Documents\ViberDownloads\0-02-05-802b5ceeae9b65c5c5e8338dccc6e5e06197a8e86c4129dfcc0af87e7b87cf70_5373da1f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5421" y="946376"/>
            <a:ext cx="3528204" cy="24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atin typeface="Bahnschrift SemiBold Condensed" pitchFamily="34" charset="0"/>
              </a:rPr>
              <a:t>Конкурс комп’ютерної вправності «Бобер 2019»</a:t>
            </a:r>
            <a:r>
              <a:rPr lang="uk-UA" dirty="0" smtClean="0">
                <a:latin typeface="Bahnschrift SemiLight" pitchFamily="34" charset="0"/>
              </a:rPr>
              <a:t/>
            </a:r>
            <a:br>
              <a:rPr lang="uk-UA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  <p:pic>
        <p:nvPicPr>
          <p:cNvPr id="3075" name="Picture 3" descr="C:\Users\Denis\Desktop\Наташа\фото\IMG_20191114_1515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808832"/>
            <a:ext cx="3572456" cy="26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Denis\Desktop\Наташа\фото\IMG_20191111_11425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831914" y="1007174"/>
            <a:ext cx="2195736" cy="21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Denis\Desktop\Наташа\фото\IMG_20191111_1142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22156"/>
            <a:ext cx="2347982" cy="31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Denis\Desktop\Наташа\фото\вайбер\IMG-5e5237d3a65aebfaa8721b69b63fa10d-V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3724" y="3612849"/>
            <a:ext cx="2439426" cy="29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enis\Desktop\Наташа\фото\вайбер\IMG-b31846bf4d232b6e09a45e91a48b28b6-V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908720"/>
            <a:ext cx="2304256" cy="20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Denis\Desktop\Наташа\фото\вайбер\IMG-c036f9ee41d92750b396b94059e2a77b-V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2696" y="736130"/>
            <a:ext cx="4529218" cy="29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atin typeface="Bahnschrift SemiBold Condensed" pitchFamily="34" charset="0"/>
              </a:rPr>
              <a:t>Конкурс до дня </a:t>
            </a:r>
            <a:r>
              <a:rPr lang="uk-UA" sz="2400" dirty="0" smtClean="0">
                <a:latin typeface="Bahnschrift SemiBold Condensed" pitchFamily="34" charset="0"/>
              </a:rPr>
              <a:t>народження </a:t>
            </a:r>
            <a:r>
              <a:rPr lang="en-US" sz="2400" dirty="0" smtClean="0">
                <a:latin typeface="Bahnschrift SemiBold Condensed" pitchFamily="34" charset="0"/>
              </a:rPr>
              <a:t>Google</a:t>
            </a:r>
            <a:r>
              <a:rPr lang="uk-UA" sz="2400" dirty="0" smtClean="0">
                <a:latin typeface="Bahnschrift SemiBold Condensed" pitchFamily="34" charset="0"/>
              </a:rPr>
              <a:t> та олімпіада з математики та інформатики від сайту «На Урок»</a:t>
            </a:r>
            <a:r>
              <a:rPr lang="uk-UA" dirty="0" smtClean="0">
                <a:latin typeface="Bahnschrift SemiLight" pitchFamily="34" charset="0"/>
              </a:rPr>
              <a:t/>
            </a:r>
            <a:br>
              <a:rPr lang="uk-UA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  <p:pic>
        <p:nvPicPr>
          <p:cNvPr id="8" name="Picture 5" descr="C:\Users\Denis\Desktop\Наташа\фото\IMG_20191114_1513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601665" y="3623471"/>
            <a:ext cx="2289558" cy="30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enis\Desktop\Наташа\фото\IMG_20191114_1513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72638" y="3623471"/>
            <a:ext cx="2289558" cy="30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Denis\Desktop\Наташа\фото\IMG_20191028_1015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5646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Denis\Desktop\Наташа\фото\IMG_20191028_1016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788" y="905646"/>
            <a:ext cx="2208331" cy="29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Denis\Desktop\Наташа\фото\IMG_20191028_10154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152" y="905646"/>
            <a:ext cx="2312304" cy="29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144" y="0"/>
            <a:ext cx="7704856" cy="6340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План декади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2050" name="Picture 2" descr="Картинки по запросу &quot;розклад&quot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759161" y="2807193"/>
            <a:ext cx="6822180" cy="13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03052"/>
              </p:ext>
            </p:extLst>
          </p:nvPr>
        </p:nvGraphicFramePr>
        <p:xfrm>
          <a:off x="1249363" y="620688"/>
          <a:ext cx="7859141" cy="5775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53053"/>
                <a:gridCol w="6206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ahnschrift SemiBold Condensed" pitchFamily="34" charset="0"/>
                        </a:rPr>
                        <a:t>Дата</a:t>
                      </a:r>
                      <a:endParaRPr lang="ru-RU" dirty="0">
                        <a:latin typeface="Bahnschrift SemiBold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ahnschrift SemiBold Condensed" pitchFamily="34" charset="0"/>
                        </a:rPr>
                        <a:t>Заходи</a:t>
                      </a:r>
                      <a:endParaRPr lang="ru-RU" dirty="0">
                        <a:latin typeface="Bahnschrift SemiBold Condense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Bold Condensed" pitchFamily="34" charset="0"/>
                        </a:rPr>
                        <a:t>Понеділок (03.02)</a:t>
                      </a:r>
                      <a:endParaRPr lang="ru-RU" dirty="0">
                        <a:latin typeface="Bahnschrift SemiBold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1.Відкриття декади. Виставка </a:t>
                      </a:r>
                      <a:r>
                        <a:rPr lang="uk-UA" dirty="0" err="1" smtClean="0">
                          <a:latin typeface="Bahnschrift SemiLight" pitchFamily="34" charset="0"/>
                        </a:rPr>
                        <a:t>стінівок</a:t>
                      </a:r>
                      <a:endParaRPr lang="uk-UA" dirty="0" smtClean="0">
                        <a:latin typeface="Bahnschrift SemiLight" pitchFamily="34" charset="0"/>
                      </a:endParaRPr>
                    </a:p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2.Весела</a:t>
                      </a:r>
                      <a:r>
                        <a:rPr lang="uk-UA" baseline="0" dirty="0" smtClean="0">
                          <a:latin typeface="Bahnschrift SemiLight" pitchFamily="34" charset="0"/>
                        </a:rPr>
                        <a:t> перерва (розгадування кросвордів та ребусів)</a:t>
                      </a:r>
                      <a:endParaRPr lang="ru-RU" dirty="0">
                        <a:latin typeface="Bahnschrift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Bold Condensed" pitchFamily="34" charset="0"/>
                        </a:rPr>
                        <a:t>Вівторок (04.02)</a:t>
                      </a:r>
                      <a:endParaRPr lang="ru-RU" dirty="0" smtClean="0">
                        <a:latin typeface="Bahnschrift SemiBold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1.Виставка «Історія розвитку комп’ютерної техніки»</a:t>
                      </a:r>
                    </a:p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2.Майстер-клас для викладачів та</a:t>
                      </a:r>
                      <a:r>
                        <a:rPr lang="uk-UA" baseline="0" dirty="0" smtClean="0">
                          <a:latin typeface="Bahnschrift SemiLight" pitchFamily="34" charset="0"/>
                        </a:rPr>
                        <a:t> майстрів в/н «</a:t>
                      </a:r>
                      <a:r>
                        <a:rPr lang="en-US" baseline="0" dirty="0" smtClean="0">
                          <a:latin typeface="Bahnschrift SemiLight" pitchFamily="34" charset="0"/>
                        </a:rPr>
                        <a:t>Google </a:t>
                      </a:r>
                      <a:r>
                        <a:rPr lang="uk-UA" baseline="0" dirty="0" smtClean="0">
                          <a:latin typeface="Bahnschrift SemiLight" pitchFamily="34" charset="0"/>
                        </a:rPr>
                        <a:t>сервіси в освітній діяльності»</a:t>
                      </a:r>
                      <a:endParaRPr lang="ru-RU" dirty="0">
                        <a:latin typeface="Bahnschrift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Bahnschrift SemiBold Condensed" pitchFamily="34" charset="0"/>
                        </a:rPr>
                        <a:t>Середа (05.02)</a:t>
                      </a:r>
                      <a:endParaRPr lang="ru-RU" dirty="0" smtClean="0">
                        <a:latin typeface="Bahnschrift SemiBold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latin typeface="Bahnschrift SemiLight" pitchFamily="34" charset="0"/>
                        </a:rPr>
                        <a:t>STEAM</a:t>
                      </a:r>
                      <a:r>
                        <a:rPr lang="uk-UA" dirty="0" smtClean="0">
                          <a:latin typeface="Bahnschrift SemiLight" pitchFamily="34" charset="0"/>
                        </a:rPr>
                        <a:t> день. </a:t>
                      </a:r>
                      <a:r>
                        <a:rPr lang="uk-UA" dirty="0" err="1" smtClean="0">
                          <a:latin typeface="Bahnschrift SemiLight" pitchFamily="34" charset="0"/>
                        </a:rPr>
                        <a:t>Фіздень</a:t>
                      </a:r>
                      <a:endParaRPr lang="uk-UA" dirty="0" smtClean="0">
                        <a:latin typeface="Bahnschrift SemiLight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err="1" smtClean="0">
                          <a:latin typeface="Bahnschrift SemiLight" pitchFamily="34" charset="0"/>
                        </a:rPr>
                        <a:t>Квест</a:t>
                      </a:r>
                      <a:r>
                        <a:rPr lang="uk-UA" dirty="0" smtClean="0">
                          <a:latin typeface="Bahnschrift SemiLight" pitchFamily="34" charset="0"/>
                        </a:rPr>
                        <a:t> з учнями групи № 27</a:t>
                      </a:r>
                      <a:endParaRPr lang="ru-RU" dirty="0">
                        <a:latin typeface="Bahnschrift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Bahnschrift SemiBold Condensed" pitchFamily="34" charset="0"/>
                        </a:rPr>
                        <a:t>Четвер (06.02)</a:t>
                      </a:r>
                      <a:endParaRPr lang="ru-RU" dirty="0">
                        <a:latin typeface="Bahnschrift SemiBold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1.Відкритий урок «Інтернет  маркетинг»</a:t>
                      </a:r>
                    </a:p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2.Інформатико-математичний </a:t>
                      </a:r>
                      <a:r>
                        <a:rPr lang="uk-UA" dirty="0" err="1" smtClean="0">
                          <a:latin typeface="Bahnschrift SemiLight" pitchFamily="34" charset="0"/>
                        </a:rPr>
                        <a:t>квест</a:t>
                      </a:r>
                      <a:r>
                        <a:rPr lang="uk-UA" dirty="0" smtClean="0">
                          <a:latin typeface="Bahnschrift SemiLight" pitchFamily="34" charset="0"/>
                        </a:rPr>
                        <a:t> «</a:t>
                      </a:r>
                      <a:r>
                        <a:rPr lang="uk-UA" dirty="0" err="1" smtClean="0">
                          <a:latin typeface="Bahnschrift SemiLight" pitchFamily="34" charset="0"/>
                        </a:rPr>
                        <a:t>Інфоманія</a:t>
                      </a:r>
                      <a:r>
                        <a:rPr lang="uk-UA" dirty="0" smtClean="0">
                          <a:latin typeface="Bahnschrift SemiLight" pitchFamily="34" charset="0"/>
                        </a:rPr>
                        <a:t>» між групами № 21 та 22 </a:t>
                      </a:r>
                      <a:endParaRPr lang="ru-RU" dirty="0">
                        <a:latin typeface="Bahnschrift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Bold Condensed" pitchFamily="34" charset="0"/>
                        </a:rPr>
                        <a:t>П’ятниця (07.02)</a:t>
                      </a:r>
                      <a:endParaRPr lang="ru-RU" dirty="0">
                        <a:latin typeface="Bahnschrift SemiBold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1.Перегляд та обговорення відеофільму про видатних людей зі світу комп’ютерної техніки</a:t>
                      </a:r>
                    </a:p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2.Олімпіада з фізики</a:t>
                      </a:r>
                      <a:endParaRPr lang="ru-RU" dirty="0">
                        <a:latin typeface="Bahnschrift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Bahnschrift SemiBold Condensed" pitchFamily="34" charset="0"/>
                        </a:rPr>
                        <a:t>Понеділок (10.02)</a:t>
                      </a:r>
                      <a:endParaRPr lang="ru-RU" dirty="0">
                        <a:latin typeface="Bahnschrift SemiBold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Інтелектуальне кафе між групами №15</a:t>
                      </a:r>
                      <a:r>
                        <a:rPr lang="uk-UA" baseline="0" dirty="0" smtClean="0">
                          <a:latin typeface="Bahnschrift SemiLight" pitchFamily="34" charset="0"/>
                        </a:rPr>
                        <a:t> та 17</a:t>
                      </a:r>
                      <a:endParaRPr lang="ru-RU" dirty="0">
                        <a:latin typeface="Bahnschrift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Bahnschrift SemiBold Condensed" pitchFamily="34" charset="0"/>
                        </a:rPr>
                        <a:t>Вівторок (11.02)</a:t>
                      </a:r>
                      <a:endParaRPr lang="ru-RU" dirty="0">
                        <a:latin typeface="Bahnschrift SemiBold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1.Виховна година «</a:t>
                      </a:r>
                      <a:r>
                        <a:rPr lang="uk-UA" dirty="0" err="1" smtClean="0">
                          <a:latin typeface="Bahnschrift SemiLight" pitchFamily="34" charset="0"/>
                        </a:rPr>
                        <a:t>Секстинг</a:t>
                      </a:r>
                      <a:r>
                        <a:rPr lang="uk-UA" dirty="0" smtClean="0">
                          <a:latin typeface="Bahnschrift SemiLight" pitchFamily="34" charset="0"/>
                        </a:rPr>
                        <a:t>»</a:t>
                      </a:r>
                    </a:p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2.Інформаційні</a:t>
                      </a:r>
                      <a:r>
                        <a:rPr lang="uk-UA" baseline="0" dirty="0" smtClean="0">
                          <a:latin typeface="Bahnschrift SemiLight" pitchFamily="34" charset="0"/>
                        </a:rPr>
                        <a:t> хвилинки до Дня безпечного </a:t>
                      </a:r>
                      <a:r>
                        <a:rPr lang="uk-UA" baseline="0" dirty="0" err="1" smtClean="0">
                          <a:latin typeface="Bahnschrift SemiLight" pitchFamily="34" charset="0"/>
                        </a:rPr>
                        <a:t>інтернету</a:t>
                      </a:r>
                      <a:endParaRPr lang="ru-RU" dirty="0">
                        <a:latin typeface="Bahnschrift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Bahnschrift SemiBold Condensed" pitchFamily="34" charset="0"/>
                        </a:rPr>
                        <a:t>Середа (12.02)</a:t>
                      </a:r>
                      <a:endParaRPr lang="ru-RU" dirty="0">
                        <a:latin typeface="Bahnschrift SemiBold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ahnschrift SemiLight" pitchFamily="34" charset="0"/>
                        </a:rPr>
                        <a:t>Підведення підсумків декади</a:t>
                      </a:r>
                      <a:endParaRPr lang="ru-RU" dirty="0">
                        <a:latin typeface="Bahnschrift Semi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3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243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Понеділок (03.02)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1151452"/>
            <a:ext cx="3672408" cy="4413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080" y="1157765"/>
            <a:ext cx="2323591" cy="45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829852"/>
            <a:ext cx="2088232" cy="2784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6712"/>
            <a:ext cx="2088232" cy="2784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933056"/>
            <a:ext cx="2855776" cy="2141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570" y="1196752"/>
            <a:ext cx="2976331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933558"/>
            <a:ext cx="2855776" cy="2141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33056"/>
            <a:ext cx="2855776" cy="2141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Вівторок (04.02)</a:t>
            </a:r>
            <a:br>
              <a:rPr lang="uk-UA" dirty="0" smtClean="0">
                <a:latin typeface="Bahnschrift SemiBold Condensed" pitchFamily="34" charset="0"/>
              </a:rPr>
            </a:br>
            <a:r>
              <a:rPr lang="uk-UA" sz="2700" dirty="0" smtClean="0">
                <a:latin typeface="Bahnschrift SemiBold Condensed" pitchFamily="34" charset="0"/>
              </a:rPr>
              <a:t>Виставка «Історія розвитку комп’ютерної техніки»</a:t>
            </a:r>
            <a:r>
              <a:rPr lang="uk-UA" sz="2700" dirty="0" smtClean="0">
                <a:latin typeface="Bahnschrift SemiLight" pitchFamily="34" charset="0"/>
              </a:rPr>
              <a:t/>
            </a:r>
            <a:br>
              <a:rPr lang="uk-UA" sz="2700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5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Вівторок (04.02)</a:t>
            </a:r>
            <a:br>
              <a:rPr lang="uk-UA" dirty="0" smtClean="0">
                <a:latin typeface="Bahnschrift SemiBold Condensed" pitchFamily="34" charset="0"/>
              </a:rPr>
            </a:br>
            <a:r>
              <a:rPr lang="uk-UA" sz="2800" dirty="0" smtClean="0">
                <a:latin typeface="Bahnschrift SemiBold Condensed" pitchFamily="34" charset="0"/>
              </a:rPr>
              <a:t>Майстер-клас для викладачів та</a:t>
            </a:r>
            <a:r>
              <a:rPr lang="uk-UA" sz="2800" baseline="0" dirty="0" smtClean="0">
                <a:latin typeface="Bahnschrift SemiBold Condensed" pitchFamily="34" charset="0"/>
              </a:rPr>
              <a:t> майстрів в/н «</a:t>
            </a:r>
            <a:r>
              <a:rPr lang="en-US" sz="2800" baseline="0" dirty="0" smtClean="0">
                <a:latin typeface="Bahnschrift SemiBold Condensed" pitchFamily="34" charset="0"/>
              </a:rPr>
              <a:t>Google </a:t>
            </a:r>
            <a:r>
              <a:rPr lang="uk-UA" sz="2800" baseline="0" dirty="0" smtClean="0">
                <a:latin typeface="Bahnschrift SemiBold Condensed" pitchFamily="34" charset="0"/>
              </a:rPr>
              <a:t>сервіси в освітній діяльності»</a:t>
            </a:r>
            <a:r>
              <a:rPr lang="ru-RU" sz="2800" dirty="0" smtClean="0">
                <a:latin typeface="Bahnschrift SemiBold Condensed" pitchFamily="34" charset="0"/>
              </a:rPr>
              <a:t/>
            </a:r>
            <a:br>
              <a:rPr lang="ru-RU" sz="2800" dirty="0" smtClean="0">
                <a:latin typeface="Bahnschrift SemiBold Condensed" pitchFamily="34" charset="0"/>
              </a:rPr>
            </a:br>
            <a:r>
              <a:rPr lang="uk-UA" dirty="0" smtClean="0">
                <a:latin typeface="Bahnschrift SemiLight" pitchFamily="34" charset="0"/>
              </a:rPr>
              <a:t/>
            </a:r>
            <a:br>
              <a:rPr lang="uk-UA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  <p:pic>
        <p:nvPicPr>
          <p:cNvPr id="5121" name="Picture 1" descr="C:\Users\Denis\Documents\ViberDownloads\0-02-05-3d8aab78c0163cadad28a4a7be43bde8b83a7f30a4fc82223cdaf1314ab4814c_a7bb5e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784" y="1482399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enis\Documents\ViberDownloads\0-02-05-db57ebe5fe45a501e30af3f8833ef251063a71ea33805c9c6f717fbc59f167ec_6bbc83e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7448" y="2735309"/>
            <a:ext cx="3047750" cy="26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nis\Documents\ViberDownloads\0-02-05-7ea9af4f03879dced1b6571ea8dff8f5dcedbe4ed08fc9a58d1a05fa5ac13e01_893031f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714" y="2735308"/>
            <a:ext cx="2808312" cy="264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7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Середа (05.02)</a:t>
            </a:r>
            <a:br>
              <a:rPr lang="uk-UA" dirty="0" smtClean="0">
                <a:latin typeface="Bahnschrift SemiBold Condensed" pitchFamily="34" charset="0"/>
              </a:rPr>
            </a:br>
            <a:r>
              <a:rPr lang="uk-UA" sz="2400" dirty="0" err="1" smtClean="0">
                <a:latin typeface="Bahnschrift SemiBold Condensed" pitchFamily="34" charset="0"/>
              </a:rPr>
              <a:t>Квест</a:t>
            </a:r>
            <a:r>
              <a:rPr lang="uk-UA" sz="2400" dirty="0" smtClean="0">
                <a:latin typeface="Bahnschrift SemiBold Condensed" pitchFamily="34" charset="0"/>
              </a:rPr>
              <a:t> з ф</a:t>
            </a:r>
            <a:r>
              <a:rPr lang="en-US" sz="2400" dirty="0" err="1">
                <a:latin typeface="Bahnschrift SemiBold Condensed" pitchFamily="34" charset="0"/>
              </a:rPr>
              <a:t>i</a:t>
            </a:r>
            <a:r>
              <a:rPr lang="uk-UA" sz="2400" dirty="0" smtClean="0">
                <a:latin typeface="Bahnschrift SemiBold Condensed" pitchFamily="34" charset="0"/>
              </a:rPr>
              <a:t>зики</a:t>
            </a: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r>
              <a:rPr lang="uk-UA" dirty="0" smtClean="0">
                <a:latin typeface="Bahnschrift SemiLight" pitchFamily="34" charset="0"/>
              </a:rPr>
              <a:t/>
            </a:r>
            <a:br>
              <a:rPr lang="uk-UA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  <p:pic>
        <p:nvPicPr>
          <p:cNvPr id="1026" name="Picture 2" descr="C:\Users\Denis\Documents\ViberDownloads\0-02-0a-d45df978b68ee299baac894afb4173af4ac27b06050fe7c42e8e86572356106b_d6aaf09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40768"/>
            <a:ext cx="3707142" cy="37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nis\Documents\ViberDownloads\0-02-0a-ac6770aed3f95d4e241c60c92f91d962c5daed3381fcaf977f9b38c41aff4a8c_d323f7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638" y="1412776"/>
            <a:ext cx="4523030" cy="36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&quot;інтернет маркетинг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" y="-14799"/>
            <a:ext cx="9160568" cy="36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інтернет маркетинг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5557" y="3173337"/>
            <a:ext cx="9149557" cy="36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8273" y="-21933"/>
            <a:ext cx="7056784" cy="10464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Bahnschrift SemiBold Condensed" pitchFamily="34" charset="0"/>
              </a:rPr>
              <a:t>Четвер (06.02)</a:t>
            </a:r>
            <a:r>
              <a:rPr lang="ru-RU" sz="4000" dirty="0" smtClean="0">
                <a:latin typeface="Bahnschrift SemiBold Condensed" pitchFamily="34" charset="0"/>
              </a:rPr>
              <a:t/>
            </a:r>
            <a:br>
              <a:rPr lang="ru-RU" sz="4000" dirty="0" smtClean="0">
                <a:latin typeface="Bahnschrift SemiBold Condensed" pitchFamily="34" charset="0"/>
              </a:rPr>
            </a:br>
            <a:r>
              <a:rPr lang="uk-UA" sz="2200" dirty="0" smtClean="0">
                <a:latin typeface="Bahnschrift SemiBold Condensed" pitchFamily="34" charset="0"/>
              </a:rPr>
              <a:t>Відкритий урок   з інформатики у групі № 27 «Інтернет  маркетинг»</a:t>
            </a:r>
            <a:endParaRPr lang="ru-RU" sz="2200" dirty="0"/>
          </a:p>
        </p:txBody>
      </p:sp>
      <p:pic>
        <p:nvPicPr>
          <p:cNvPr id="2050" name="Picture 2" descr="C:\Users\Denis\Documents\ViberDownloads\0-02-0a-d5a362351a11354b48d50f3056b9e3ce8ffdcdb6bc4784749198026f0503e919_957c62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59797"/>
            <a:ext cx="3742723" cy="2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nis\Documents\ViberDownloads\0-02-0a-bdd545d56f96b31bbe6e5ff18f96028fc2389b487e3939d70c2647d7dd247895_85f8134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94" y="1055151"/>
            <a:ext cx="3742723" cy="2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nis\Documents\ViberDownloads\0-02-0a-4f77375e203cf0e959174d38ca5ecb70cad24654c46fb89df196da67608925a0_e32d37e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995" y="3999128"/>
            <a:ext cx="3742723" cy="2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nis\Documents\ViberDownloads\0-02-0a-b3600da22d21584c555829f7d83226f055c7b29adcd13ff58523ca1f7af1ef43_d401658e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638" y="1055151"/>
            <a:ext cx="3742723" cy="2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Четвер (06.02)</a:t>
            </a: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r>
              <a:rPr lang="uk-UA" sz="2400" dirty="0" smtClean="0">
                <a:latin typeface="Bahnschrift SemiBold Condensed" pitchFamily="34" charset="0"/>
              </a:rPr>
              <a:t>Інформатико-математичний </a:t>
            </a:r>
            <a:r>
              <a:rPr lang="uk-UA" sz="2400" dirty="0" err="1" smtClean="0">
                <a:latin typeface="Bahnschrift SemiBold Condensed" pitchFamily="34" charset="0"/>
              </a:rPr>
              <a:t>квест</a:t>
            </a:r>
            <a:r>
              <a:rPr lang="uk-UA" sz="2400" dirty="0" smtClean="0">
                <a:latin typeface="Bahnschrift SemiBold Condensed" pitchFamily="34" charset="0"/>
              </a:rPr>
              <a:t> «</a:t>
            </a:r>
            <a:r>
              <a:rPr lang="uk-UA" sz="2400" dirty="0" err="1" smtClean="0">
                <a:latin typeface="Bahnschrift SemiBold Condensed" pitchFamily="34" charset="0"/>
              </a:rPr>
              <a:t>Інфоманія</a:t>
            </a:r>
            <a:r>
              <a:rPr lang="uk-UA" sz="2400" dirty="0" smtClean="0">
                <a:latin typeface="Bahnschrift SemiBold Condensed" pitchFamily="34" charset="0"/>
              </a:rPr>
              <a:t>» між групами № 21 та 22 </a:t>
            </a:r>
            <a:r>
              <a:rPr lang="ru-RU" sz="2400" dirty="0" smtClean="0">
                <a:latin typeface="Bahnschrift SemiLight" pitchFamily="34" charset="0"/>
              </a:rPr>
              <a:t/>
            </a:r>
            <a:br>
              <a:rPr lang="ru-RU" sz="2400" dirty="0" smtClean="0">
                <a:latin typeface="Bahnschrift SemiLight" pitchFamily="34" charset="0"/>
              </a:rPr>
            </a:br>
            <a:r>
              <a:rPr lang="ru-RU" sz="2800" dirty="0" smtClean="0">
                <a:latin typeface="Bahnschrift SemiBold Condensed" pitchFamily="34" charset="0"/>
              </a:rPr>
              <a:t/>
            </a:r>
            <a:br>
              <a:rPr lang="ru-RU" sz="2800" dirty="0" smtClean="0">
                <a:latin typeface="Bahnschrift SemiBold Condensed" pitchFamily="34" charset="0"/>
              </a:rPr>
            </a:br>
            <a:r>
              <a:rPr lang="uk-UA" dirty="0" smtClean="0">
                <a:latin typeface="Bahnschrift SemiLight" pitchFamily="34" charset="0"/>
              </a:rPr>
              <a:t/>
            </a:r>
            <a:br>
              <a:rPr lang="uk-UA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69004"/>
            <a:ext cx="3418736" cy="2564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" y="4055296"/>
            <a:ext cx="3101522" cy="2326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303" y="1402783"/>
            <a:ext cx="3373697" cy="2530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580447"/>
            <a:ext cx="2899925" cy="2174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933056"/>
            <a:ext cx="3686351" cy="2764763"/>
          </a:xfrm>
          <a:prstGeom prst="rect">
            <a:avLst/>
          </a:prstGeom>
        </p:spPr>
      </p:pic>
      <p:pic>
        <p:nvPicPr>
          <p:cNvPr id="7170" name="Picture 2" descr="Картинки по запросу &quot;інфоманія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548915"/>
            <a:ext cx="2857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фон школ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Bahnschrift SemiBold Condensed" pitchFamily="34" charset="0"/>
              </a:rPr>
              <a:t>П’ятниця (07.02)</a:t>
            </a: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r>
              <a:rPr lang="uk-UA" sz="2400" dirty="0" smtClean="0">
                <a:latin typeface="Bahnschrift SemiBold Condensed" pitchFamily="34" charset="0"/>
              </a:rPr>
              <a:t>Перегляд та обговорення відеофільму про видатних людей зі світу комп’ютерної техніки</a:t>
            </a:r>
            <a:br>
              <a:rPr lang="uk-UA" sz="2400" dirty="0" smtClean="0">
                <a:latin typeface="Bahnschrift SemiBold Condensed" pitchFamily="34" charset="0"/>
              </a:rPr>
            </a:br>
            <a:r>
              <a:rPr lang="ru-RU" sz="2400" dirty="0" smtClean="0">
                <a:latin typeface="Bahnschrift SemiBold Condensed" pitchFamily="34" charset="0"/>
              </a:rPr>
              <a:t/>
            </a:r>
            <a:br>
              <a:rPr lang="ru-RU" sz="2400" dirty="0" smtClean="0">
                <a:latin typeface="Bahnschrift SemiBold Condensed" pitchFamily="34" charset="0"/>
              </a:rPr>
            </a:br>
            <a:r>
              <a:rPr lang="ru-RU" sz="2800" dirty="0" smtClean="0">
                <a:latin typeface="Bahnschrift SemiBold Condensed" pitchFamily="34" charset="0"/>
              </a:rPr>
              <a:t/>
            </a:r>
            <a:br>
              <a:rPr lang="ru-RU" sz="2800" dirty="0" smtClean="0">
                <a:latin typeface="Bahnschrift SemiBold Condensed" pitchFamily="34" charset="0"/>
              </a:rPr>
            </a:br>
            <a:r>
              <a:rPr lang="uk-UA" dirty="0" smtClean="0">
                <a:latin typeface="Bahnschrift SemiLight" pitchFamily="34" charset="0"/>
              </a:rPr>
              <a:t/>
            </a:r>
            <a:br>
              <a:rPr lang="uk-UA" dirty="0" smtClean="0">
                <a:latin typeface="Bahnschrift SemiLight" pitchFamily="34" charset="0"/>
              </a:rPr>
            </a:br>
            <a:r>
              <a:rPr lang="ru-RU" dirty="0" smtClean="0">
                <a:latin typeface="Bahnschrift SemiBold Condensed" pitchFamily="34" charset="0"/>
              </a:rPr>
              <a:t/>
            </a:r>
            <a:br>
              <a:rPr lang="ru-RU" dirty="0" smtClean="0">
                <a:latin typeface="Bahnschrift SemiBold Condensed" pitchFamily="34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290" y="4195891"/>
            <a:ext cx="3586708" cy="2112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39071"/>
            <a:ext cx="3736708" cy="2802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3675757" cy="2756818"/>
          </a:xfrm>
          <a:prstGeom prst="rect">
            <a:avLst/>
          </a:prstGeom>
        </p:spPr>
      </p:pic>
      <p:pic>
        <p:nvPicPr>
          <p:cNvPr id="9218" name="Picture 2" descr="Картинки по запросу &quot;кинолента png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353" y="4593518"/>
            <a:ext cx="3158572" cy="17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&quot;кинолента png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4509120"/>
            <a:ext cx="3014556" cy="17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205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Фото звіт декади математики, інформатики та фізики (03.02-12.02)</vt:lpstr>
      <vt:lpstr>План декади</vt:lpstr>
      <vt:lpstr>Понеділок (03.02)</vt:lpstr>
      <vt:lpstr>Вівторок (04.02) Виставка «Історія розвитку комп’ютерної техніки»  </vt:lpstr>
      <vt:lpstr>Вівторок (04.02) Майстер-клас для викладачів та майстрів в/н «Google сервіси в освітній діяльності»   </vt:lpstr>
      <vt:lpstr>Середа (05.02) Квест з фiзики   </vt:lpstr>
      <vt:lpstr>Презентация PowerPoint</vt:lpstr>
      <vt:lpstr>Четвер (06.02) Інформатико-математичний квест «Інфоманія» між групами № 21 та 22     </vt:lpstr>
      <vt:lpstr>П’ятниця (07.02) Перегляд та обговорення відеофільму про видатних людей зі світу комп’ютерної техніки     </vt:lpstr>
      <vt:lpstr>Понеділок (10.02) Інтелектуальне кафе між групами №15 та 17     </vt:lpstr>
      <vt:lpstr>Вівторок (11.02) Виховна година «Секстинг»    </vt:lpstr>
      <vt:lpstr>Вівторок (11.02) Конкурс до Дня Безпечного Інтернету  </vt:lpstr>
      <vt:lpstr>Конкурс комп’ютерної вправності «Бобер 2019»  </vt:lpstr>
      <vt:lpstr>Конкурс до дня народження Google та олімпіада з математики та інформатики від сайту «На Урок»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звіт декади математики, інформатики та фізики (03.02-12.02)</dc:title>
  <dc:creator>Denis</dc:creator>
  <cp:lastModifiedBy>Denis</cp:lastModifiedBy>
  <cp:revision>12</cp:revision>
  <dcterms:created xsi:type="dcterms:W3CDTF">2020-02-16T17:36:15Z</dcterms:created>
  <dcterms:modified xsi:type="dcterms:W3CDTF">2020-02-18T17:02:37Z</dcterms:modified>
</cp:coreProperties>
</file>