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85" r:id="rId2"/>
    <p:sldId id="257" r:id="rId3"/>
    <p:sldId id="288" r:id="rId4"/>
    <p:sldId id="275" r:id="rId5"/>
    <p:sldId id="287" r:id="rId6"/>
    <p:sldId id="281" r:id="rId7"/>
    <p:sldId id="283" r:id="rId8"/>
    <p:sldId id="278" r:id="rId9"/>
    <p:sldId id="290" r:id="rId10"/>
    <p:sldId id="274" r:id="rId11"/>
    <p:sldId id="300" r:id="rId12"/>
    <p:sldId id="259" r:id="rId13"/>
    <p:sldId id="291" r:id="rId14"/>
    <p:sldId id="292" r:id="rId15"/>
    <p:sldId id="270" r:id="rId16"/>
    <p:sldId id="268" r:id="rId17"/>
    <p:sldId id="261" r:id="rId18"/>
    <p:sldId id="265" r:id="rId19"/>
    <p:sldId id="263" r:id="rId20"/>
    <p:sldId id="262" r:id="rId21"/>
    <p:sldId id="272" r:id="rId22"/>
    <p:sldId id="273" r:id="rId23"/>
    <p:sldId id="289" r:id="rId24"/>
    <p:sldId id="296" r:id="rId25"/>
    <p:sldId id="267" r:id="rId26"/>
    <p:sldId id="277" r:id="rId27"/>
    <p:sldId id="293" r:id="rId28"/>
    <p:sldId id="264" r:id="rId29"/>
    <p:sldId id="294" r:id="rId30"/>
    <p:sldId id="299" r:id="rId31"/>
    <p:sldId id="271" r:id="rId32"/>
    <p:sldId id="280" r:id="rId33"/>
    <p:sldId id="284" r:id="rId34"/>
    <p:sldId id="279" r:id="rId35"/>
    <p:sldId id="295" r:id="rId36"/>
    <p:sldId id="297" r:id="rId37"/>
    <p:sldId id="260" r:id="rId38"/>
    <p:sldId id="301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26" autoAdjust="0"/>
  </p:normalViewPr>
  <p:slideViewPr>
    <p:cSldViewPr>
      <p:cViewPr varScale="1">
        <p:scale>
          <a:sx n="75" d="100"/>
          <a:sy n="75" d="100"/>
        </p:scale>
        <p:origin x="-75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FFDF-1E3E-45CF-8527-065C541D35AB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77650-85D2-422A-9F92-47A47BC7E9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63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77650-85D2-422A-9F92-47A47BC7E9F6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095E4299-3C46-4CBE-B2F4-A1F845F04884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E006095-F5DC-4E7F-B6DB-1F32F154BD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825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4299-3C46-4CBE-B2F4-A1F845F04884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6095-F5DC-4E7F-B6DB-1F32F154BD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003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4299-3C46-4CBE-B2F4-A1F845F04884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6095-F5DC-4E7F-B6DB-1F32F154BD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285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4299-3C46-4CBE-B2F4-A1F845F04884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6095-F5DC-4E7F-B6DB-1F32F154BD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16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4299-3C46-4CBE-B2F4-A1F845F04884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6095-F5DC-4E7F-B6DB-1F32F154BD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976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4299-3C46-4CBE-B2F4-A1F845F04884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6095-F5DC-4E7F-B6DB-1F32F154BD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098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4299-3C46-4CBE-B2F4-A1F845F04884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6095-F5DC-4E7F-B6DB-1F32F154BD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13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4299-3C46-4CBE-B2F4-A1F845F04884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6095-F5DC-4E7F-B6DB-1F32F154BD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774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4299-3C46-4CBE-B2F4-A1F845F04884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6095-F5DC-4E7F-B6DB-1F32F154BD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682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4299-3C46-4CBE-B2F4-A1F845F04884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E006095-F5DC-4E7F-B6DB-1F32F154BD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81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095E4299-3C46-4CBE-B2F4-A1F845F04884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E006095-F5DC-4E7F-B6DB-1F32F154BD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499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095E4299-3C46-4CBE-B2F4-A1F845F04884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4E006095-F5DC-4E7F-B6DB-1F32F154BD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86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E1BF014-EFDE-4078-854C-2888CCDBE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92696"/>
            <a:ext cx="8319298" cy="55446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348880"/>
            <a:ext cx="8429684" cy="338437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О  мово ! </a:t>
            </a:r>
            <a:br>
              <a:rPr lang="uk-UA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66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Душа  голосна  </a:t>
            </a:r>
            <a:r>
              <a:rPr lang="uk-UA" sz="6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України!</a:t>
            </a:r>
            <a:endParaRPr lang="ru-RU" sz="6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64A171C-82EC-49C3-8F81-116C246B4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00027"/>
            <a:ext cx="7452828" cy="6366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3DF7FA-5190-426D-A5F7-E112EFD67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424" y="5756380"/>
            <a:ext cx="5184576" cy="1052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Мои документы\рисунки\Фони\різні\3436948-5a185b620a2edba6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-142908" y="-142900"/>
            <a:ext cx="9286908" cy="7000900"/>
          </a:xfrm>
          <a:prstGeom prst="rect">
            <a:avLst/>
          </a:prstGeom>
          <a:noFill/>
        </p:spPr>
      </p:pic>
      <p:pic>
        <p:nvPicPr>
          <p:cNvPr id="5122" name="Picture 2" descr="C:\Users\FAMILY\Downloads\p_34105_1_gallery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714644" cy="407194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714644" y="692696"/>
            <a:ext cx="6215106" cy="488315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Ну що б, здавалося, слова...</a:t>
            </a:r>
          </a:p>
          <a:p>
            <a:pPr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Слова та голос — більш нічого</a:t>
            </a:r>
          </a:p>
          <a:p>
            <a:pPr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А серце б'ється — </a:t>
            </a:r>
            <a:r>
              <a:rPr lang="uk-UA" b="1" dirty="0" err="1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ожива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Як їх почує!..</a:t>
            </a:r>
            <a:endParaRPr lang="uk-UA" sz="3600" b="1" dirty="0">
              <a:ln w="10541" cmpd="sng">
                <a:solidFill>
                  <a:schemeClr val="tx1"/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                   (Тарас Шевченко)</a:t>
            </a:r>
          </a:p>
        </p:txBody>
      </p:sp>
      <p:pic>
        <p:nvPicPr>
          <p:cNvPr id="7172" name="Picture 4" descr="D:\Мои документы\рисунки\национальні\Пейзажи України\27637_html_m5334785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2714620"/>
            <a:ext cx="5715040" cy="414338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173" name="Picture 5" descr="D:\Мои документы\рисунки\цветы\58f3d569375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-142908" y="2959100"/>
            <a:ext cx="3500462" cy="3898900"/>
          </a:xfrm>
          <a:prstGeom prst="rect">
            <a:avLst/>
          </a:prstGeom>
          <a:noFill/>
        </p:spPr>
      </p:pic>
      <p:pic>
        <p:nvPicPr>
          <p:cNvPr id="9" name="Picture 5" descr="D:\Мои документы\рисунки\цветы\58f3d569375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1968" y="2959100"/>
            <a:ext cx="4572032" cy="3898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AMILY\Downloads\1401987668_apx19l-ikn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8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Мои документы\рисунки\Фони\різні\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740582" y="974739"/>
            <a:ext cx="782957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/>
              <a:t>    </a:t>
            </a:r>
            <a:r>
              <a:rPr lang="uk-UA" sz="32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День рідної мови відзначає кожна культурна людина, </a:t>
            </a:r>
            <a:r>
              <a:rPr lang="uk-UA" sz="32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яка  </a:t>
            </a:r>
            <a:r>
              <a:rPr lang="uk-UA" sz="32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усвідомлює, що </a:t>
            </a:r>
            <a:r>
              <a:rPr lang="uk-UA" sz="32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мова  </a:t>
            </a:r>
            <a:r>
              <a:rPr lang="uk-UA" sz="32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є </a:t>
            </a:r>
            <a:r>
              <a:rPr lang="uk-UA" sz="32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безцінним  надбанням  </a:t>
            </a:r>
            <a:r>
              <a:rPr lang="uk-UA" sz="32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людства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3076" name="Picture 4" descr="C:\Users\FAMILY\Downloads\mova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2786058"/>
            <a:ext cx="4514810" cy="301828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077" name="Picture 5" descr="D:\Мои документы\рисунки\национальні\102415321_048__04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328159">
            <a:off x="4318514" y="3584406"/>
            <a:ext cx="5325720" cy="2659864"/>
          </a:xfrm>
          <a:prstGeom prst="rect">
            <a:avLst/>
          </a:prstGeom>
          <a:noFill/>
        </p:spPr>
      </p:pic>
      <p:pic>
        <p:nvPicPr>
          <p:cNvPr id="3078" name="Picture 6" descr="D:\Мои документы\рисунки\национальні\102337081___0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5197980"/>
            <a:ext cx="1950175" cy="1660020"/>
          </a:xfrm>
          <a:prstGeom prst="rect">
            <a:avLst/>
          </a:prstGeom>
          <a:noFill/>
        </p:spPr>
      </p:pic>
      <p:pic>
        <p:nvPicPr>
          <p:cNvPr id="9" name="Picture 6" descr="D:\Мои документы\рисунки\национальні\102337081___03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4363" y="5500702"/>
            <a:ext cx="1594540" cy="1357298"/>
          </a:xfrm>
          <a:prstGeom prst="rect">
            <a:avLst/>
          </a:prstGeom>
          <a:noFill/>
        </p:spPr>
      </p:pic>
      <p:pic>
        <p:nvPicPr>
          <p:cNvPr id="10" name="Picture 6" descr="D:\Мои документы\рисунки\национальні\102337081___03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5684426"/>
            <a:ext cx="1378703" cy="1173574"/>
          </a:xfrm>
          <a:prstGeom prst="rect">
            <a:avLst/>
          </a:prstGeom>
          <a:noFill/>
        </p:spPr>
      </p:pic>
      <p:pic>
        <p:nvPicPr>
          <p:cNvPr id="11" name="Picture 6" descr="D:\Мои документы\рисунки\национальні\102337081___0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4286256"/>
            <a:ext cx="1950175" cy="1660020"/>
          </a:xfrm>
          <a:prstGeom prst="rect">
            <a:avLst/>
          </a:prstGeom>
          <a:noFill/>
        </p:spPr>
      </p:pic>
      <p:pic>
        <p:nvPicPr>
          <p:cNvPr id="12" name="Picture 6" descr="D:\Мои документы\рисунки\национальні\102337081___03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063207">
            <a:off x="7840601" y="2826102"/>
            <a:ext cx="1459114" cy="12420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Мои документы\рисунки\национальні\Карта України\x_d7df8d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294" y="-142900"/>
            <a:ext cx="9183294" cy="7000900"/>
          </a:xfrm>
          <a:prstGeom prst="rect">
            <a:avLst/>
          </a:prstGeom>
          <a:noFill/>
        </p:spPr>
      </p:pic>
      <p:pic>
        <p:nvPicPr>
          <p:cNvPr id="9221" name="Picture 5" descr="D:\Мои документы\рисунки\национальні\картинки нац символи\50196687_e873623afd5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62" y="2285992"/>
            <a:ext cx="3643338" cy="3857652"/>
          </a:xfrm>
          <a:prstGeom prst="rect">
            <a:avLst/>
          </a:prstGeom>
          <a:noFill/>
        </p:spPr>
      </p:pic>
      <p:pic>
        <p:nvPicPr>
          <p:cNvPr id="9224" name="Picture 8" descr="C:\Users\FAMILY\Downloads\0_79ef6_88844592_X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2357430"/>
            <a:ext cx="4914442" cy="4263279"/>
          </a:xfrm>
          <a:prstGeom prst="rect">
            <a:avLst/>
          </a:prstGeom>
          <a:noFill/>
        </p:spPr>
      </p:pic>
      <p:pic>
        <p:nvPicPr>
          <p:cNvPr id="9219" name="Picture 3" descr="D:\Мои документы\рисунки\национальні\vavumi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142852"/>
            <a:ext cx="1789986" cy="1643050"/>
          </a:xfrm>
          <a:prstGeom prst="rect">
            <a:avLst/>
          </a:prstGeom>
          <a:noFill/>
        </p:spPr>
      </p:pic>
      <p:pic>
        <p:nvPicPr>
          <p:cNvPr id="9225" name="Picture 9" descr="C:\Users\FAMILY\Downloads\0_877ab_750958fd_X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817424">
            <a:off x="-288055" y="2810161"/>
            <a:ext cx="3714776" cy="2936880"/>
          </a:xfrm>
          <a:prstGeom prst="rect">
            <a:avLst/>
          </a:prstGeom>
          <a:noFill/>
        </p:spPr>
      </p:pic>
      <p:pic>
        <p:nvPicPr>
          <p:cNvPr id="9226" name="Picture 10" descr="D:\Мои документы\рисунки\Фони\уголки\8863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000636"/>
            <a:ext cx="9144000" cy="2143125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158" y="3571876"/>
            <a:ext cx="8229600" cy="2554287"/>
          </a:xfrm>
        </p:spPr>
        <p:txBody>
          <a:bodyPr/>
          <a:lstStyle/>
          <a:p>
            <a:pPr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3200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 мові </a:t>
            </a:r>
            <a:r>
              <a:rPr lang="uk-UA" sz="3200" b="1" dirty="0" err="1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закодовує</a:t>
            </a:r>
            <a:r>
              <a:rPr lang="uk-UA" sz="3200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 smtClean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нація  </a:t>
            </a:r>
            <a:r>
              <a:rPr lang="uk-UA" sz="3200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всю </a:t>
            </a:r>
            <a:r>
              <a:rPr lang="uk-UA" sz="3200" b="1" dirty="0" smtClean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свою  </a:t>
            </a:r>
            <a:r>
              <a:rPr lang="uk-UA" sz="3200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історію, багатовіковий </a:t>
            </a:r>
            <a:r>
              <a:rPr lang="uk-UA" sz="3200" b="1" dirty="0" smtClean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досвід</a:t>
            </a:r>
            <a:r>
              <a:rPr lang="uk-UA" sz="3200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3200" b="1" dirty="0" smtClean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здобутки  </a:t>
            </a:r>
            <a:r>
              <a:rPr lang="uk-UA" sz="3200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культури, </a:t>
            </a:r>
            <a:r>
              <a:rPr lang="uk-UA" sz="3200" b="1" dirty="0" smtClean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духовну  </a:t>
            </a:r>
            <a:r>
              <a:rPr lang="uk-UA" sz="3200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самобутність.</a:t>
            </a:r>
            <a:endParaRPr lang="uk-UA" sz="3200" dirty="0">
              <a:ln w="10541" cmpd="sng">
                <a:solidFill>
                  <a:schemeClr val="tx1"/>
                </a:solidFill>
                <a:prstDash val="solid"/>
              </a:ln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рисунки\национальні\rl2871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 t="12500"/>
          <a:stretch>
            <a:fillRect/>
          </a:stretch>
        </p:blipFill>
        <p:spPr bwMode="auto">
          <a:xfrm>
            <a:off x="0" y="0"/>
            <a:ext cx="9358347" cy="6858000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42844" y="571480"/>
            <a:ext cx="6786610" cy="4525963"/>
          </a:xfrm>
        </p:spPr>
        <p:txBody>
          <a:bodyPr/>
          <a:lstStyle/>
          <a:p>
            <a:pPr algn="just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  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Мова для кожного народу стає ніби другою природою, що оточує його, живе з ним всюди і завжди. Без неї, як і без сонця, повітря, рослин, людина не може існувати</a:t>
            </a:r>
            <a:r>
              <a:rPr lang="uk-UA" b="1" dirty="0">
                <a:solidFill>
                  <a:srgbClr val="000099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uk-UA" dirty="0">
              <a:solidFill>
                <a:srgbClr val="000099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D:\Мои документы\рисунки\национальні\козаки\1240995879_tane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3286124"/>
            <a:ext cx="4000488" cy="333374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52" name="Picture 4" descr="D:\Мои документы\рисунки\национальні\посолнухи\0_8982b_ed048117_X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14752"/>
            <a:ext cx="9286908" cy="3143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ои документы\рисунки\Фони\різні\powerpoint-background-templates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714612" y="1214422"/>
            <a:ext cx="6115064" cy="4525963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uk-UA" dirty="0"/>
              <a:t>    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Найбільше і найдорожче добро кожного народу - це його мова, та жива схованка людського духу, його багата скарбниця, в яку народ складає і своє давнє життя, і свої сподіванки, розум, досвід, почування.                         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                           (Панас Мирний</a:t>
            </a:r>
            <a:r>
              <a:rPr lang="ru-RU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AMILY\Downloads\maki_romashka_fon_lepestki_pole_makro_belye_1920x1200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58319" cy="7000900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00034" y="500042"/>
            <a:ext cx="8229600" cy="4525963"/>
          </a:xfrm>
        </p:spPr>
        <p:txBody>
          <a:bodyPr/>
          <a:lstStyle/>
          <a:p>
            <a:pPr lvl="0" algn="just">
              <a:buNone/>
            </a:pPr>
            <a:r>
              <a:rPr lang="ru-RU" dirty="0"/>
              <a:t>    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Мову чудову, глибинне і пружне слово, немов гостру зброю, дав нам народ. Дав цю мову і наказав свято оберігати її чистоту, збагачувати і відшліфовувати до блиску, до гостроти разючої.</a:t>
            </a:r>
          </a:p>
          <a:p>
            <a:pPr lvl="0" algn="just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                                  (Павло Тичина).</a:t>
            </a:r>
          </a:p>
          <a:p>
            <a:endParaRPr lang="ru-RU" dirty="0"/>
          </a:p>
        </p:txBody>
      </p:sp>
      <p:pic>
        <p:nvPicPr>
          <p:cNvPr id="5124" name="Picture 4" descr="D:\Мои документы\рисунки\цветы\cveti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8"/>
            <a:ext cx="9144000" cy="2436806"/>
          </a:xfrm>
          <a:prstGeom prst="rect">
            <a:avLst/>
          </a:prstGeom>
          <a:noFill/>
        </p:spPr>
      </p:pic>
      <p:pic>
        <p:nvPicPr>
          <p:cNvPr id="5123" name="Picture 3" descr="D:\Мои документы\рисунки\национальні\козаки\444aa877e9f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3357562"/>
            <a:ext cx="5238750" cy="325755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125" name="Picture 5" descr="D:\Мои документы\рисунки\цветы\58f3d569375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2786058"/>
            <a:ext cx="2571768" cy="2827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документы\рисунки\Фони\різні\3436948-5a185b620a2edba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-142900"/>
            <a:ext cx="9286908" cy="7000900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158" y="64291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Кожна людина має право розмовляти і мислити рідною мовою.</a:t>
            </a:r>
          </a:p>
          <a:p>
            <a:pPr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Кожна країна має право на державну мову. Наш народ не одне століття боровся за рідну мову, за те, щоб сьогодні вона стала державною. </a:t>
            </a:r>
            <a:endParaRPr lang="ru-RU" b="1" dirty="0">
              <a:ln w="10541" cmpd="sng">
                <a:solidFill>
                  <a:schemeClr val="tx1"/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Мои документы\рисунки\национальні\козаки\41550058.jpg"/>
          <p:cNvPicPr>
            <a:picLocks noChangeAspect="1" noChangeArrowheads="1"/>
          </p:cNvPicPr>
          <p:nvPr/>
        </p:nvPicPr>
        <p:blipFill>
          <a:blip r:embed="rId3"/>
          <a:srcRect b="6026"/>
          <a:stretch>
            <a:fillRect/>
          </a:stretch>
        </p:blipFill>
        <p:spPr bwMode="auto">
          <a:xfrm>
            <a:off x="3286116" y="3429000"/>
            <a:ext cx="5238750" cy="2747971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9221" name="Picture 5" descr="D:\Мои документы\рисунки\национальні\семінар -практикум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457575"/>
            <a:ext cx="2857520" cy="3400425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документы\рисунки\Фони\різні\powerpoint-background-templates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   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Поки жива мова в устах народу, до того часу живий і народ. І нема насильства нестерпнішого, як те, що хоче відірвати в народу спадщину, створену незчисленними поколіннями його віджилих предків 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           (Костянтин Ушинський).</a:t>
            </a:r>
          </a:p>
          <a:p>
            <a:endParaRPr lang="ru-RU" b="1" dirty="0">
              <a:ln w="10541" cmpd="sng">
                <a:solidFill>
                  <a:schemeClr val="tx1"/>
                </a:solidFill>
                <a:prstDash val="solid"/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Мои документы\рисунки\национальні\Пейзажи України\default.jpe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dirty="0"/>
              <a:t>    </a:t>
            </a:r>
            <a:r>
              <a:rPr lang="uk-UA" sz="3500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Живе наша мова — і наш голос звучить у вселенському хорі народів. Отже, живий наш дух, жива наша пісня, наша історія, наша єдність і наша одність. Бо наша мова — це ми, українці, — добрий, чесний, працьовитий народ, що тисячоліттями живе на берегах Дніпра і Дністра, там, де була колиска індоєвропейських народів...</a:t>
            </a:r>
          </a:p>
          <a:p>
            <a:pPr lvl="0">
              <a:buNone/>
            </a:pPr>
            <a:r>
              <a:rPr lang="uk-UA" sz="3500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uk-UA" sz="3500" b="1" dirty="0" smtClean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500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(З кн. «Мова і нація»).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Мои документы\рисунки\Фони\різні\master31_background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4280"/>
            <a:ext cx="9144000" cy="6853719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00034" y="500042"/>
            <a:ext cx="8229600" cy="4697427"/>
          </a:xfrm>
        </p:spPr>
        <p:txBody>
          <a:bodyPr/>
          <a:lstStyle/>
          <a:p>
            <a:pPr algn="ctr">
              <a:buNone/>
            </a:pPr>
            <a:r>
              <a:rPr lang="uk-UA" b="1" dirty="0">
                <a:latin typeface="Georgia" pitchFamily="18" charset="0"/>
              </a:rPr>
              <a:t>    </a:t>
            </a:r>
            <a:r>
              <a:rPr lang="uk-UA" b="1" dirty="0" smtClean="0">
                <a:solidFill>
                  <a:srgbClr val="0000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itchFamily="18" charset="0"/>
                <a:cs typeface="Times New Roman" pitchFamily="18" charset="0"/>
              </a:rPr>
              <a:t>21  </a:t>
            </a:r>
            <a:r>
              <a:rPr lang="uk-UA" b="1" dirty="0">
                <a:solidFill>
                  <a:srgbClr val="0000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itchFamily="18" charset="0"/>
                <a:cs typeface="Times New Roman" pitchFamily="18" charset="0"/>
              </a:rPr>
              <a:t>лютого </a:t>
            </a:r>
            <a:r>
              <a:rPr lang="uk-UA" b="1" dirty="0" smtClean="0">
                <a:solidFill>
                  <a:srgbClr val="0000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itchFamily="18" charset="0"/>
                <a:cs typeface="Times New Roman" pitchFamily="18" charset="0"/>
              </a:rPr>
              <a:t> у  всьому  світі  відзначається </a:t>
            </a:r>
            <a:r>
              <a:rPr lang="uk-UA" b="1" dirty="0">
                <a:solidFill>
                  <a:srgbClr val="0000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itchFamily="18" charset="0"/>
                <a:cs typeface="Times New Roman" pitchFamily="18" charset="0"/>
              </a:rPr>
              <a:t>- </a:t>
            </a:r>
          </a:p>
          <a:p>
            <a:pPr algn="ctr">
              <a:buNone/>
            </a:pP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4800" b="1" dirty="0">
                <a:latin typeface="Monotype Corsiva" pitchFamily="66" charset="0"/>
              </a:rPr>
              <a:t> 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6146" name="Picture 2" descr="C:\Users\FAMILY\Downloads\20805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3000372"/>
            <a:ext cx="4095712" cy="30062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D:\Мои документы\рисунки\Фони\уголки\0_7319f_2b30ae61_X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43116"/>
            <a:ext cx="9143999" cy="4846811"/>
          </a:xfrm>
          <a:prstGeom prst="rect">
            <a:avLst/>
          </a:prstGeom>
          <a:noFill/>
        </p:spPr>
      </p:pic>
      <p:pic>
        <p:nvPicPr>
          <p:cNvPr id="10" name="Рисунок 9" descr="D:\Мои документы\рисунки\цветы\0_7cb22_a6f6ea8d_orig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03262">
            <a:off x="1560532" y="4691244"/>
            <a:ext cx="2522472" cy="206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Мои документы\рисунки\цветы\0_63029_8c71802c_XL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447746"/>
            <a:ext cx="2404066" cy="2410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кутник 7"/>
          <p:cNvSpPr/>
          <p:nvPr/>
        </p:nvSpPr>
        <p:spPr>
          <a:xfrm>
            <a:off x="1672527" y="1500174"/>
            <a:ext cx="56861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dirty="0">
                <a:ln w="11430"/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Міжнародний </a:t>
            </a:r>
            <a:r>
              <a:rPr lang="uk-UA" sz="5400" b="1" dirty="0" smtClean="0">
                <a:ln w="11430"/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 день  </a:t>
            </a:r>
          </a:p>
          <a:p>
            <a:pPr algn="ctr"/>
            <a:r>
              <a:rPr lang="uk-UA" sz="5400" b="1" dirty="0" smtClean="0">
                <a:ln w="11430"/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рідної   мови</a:t>
            </a:r>
            <a:endParaRPr lang="ru-RU" sz="5400" b="1" dirty="0">
              <a:ln w="11430"/>
              <a:solidFill>
                <a:srgbClr val="FFC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Мои документы\рисунки\национальні\картинки нац символи\4101.jpg"/>
          <p:cNvPicPr>
            <a:picLocks noChangeAspect="1" noChangeArrowheads="1"/>
          </p:cNvPicPr>
          <p:nvPr/>
        </p:nvPicPr>
        <p:blipFill>
          <a:blip r:embed="rId2"/>
          <a:srcRect b="285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14282" y="785794"/>
            <a:ext cx="8229600" cy="4025897"/>
          </a:xfrm>
        </p:spPr>
        <p:txBody>
          <a:bodyPr/>
          <a:lstStyle/>
          <a:p>
            <a:pPr>
              <a:buNone/>
            </a:pPr>
            <a:r>
              <a:rPr lang="uk-UA" dirty="0"/>
              <a:t>   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Українська мова не зникла, бо люди берегли її, як перлину, щоб колись заговорити нею у повний голос.</a:t>
            </a:r>
            <a:endParaRPr lang="ru-RU" b="1" dirty="0">
              <a:ln w="10541" cmpd="sng">
                <a:solidFill>
                  <a:schemeClr val="tx1"/>
                </a:solidFill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 descr="D:\Мои документы\рисунки\национальні\картинки нац символи\5B0168F4-D11D-4776-AF1D-A64D1C594AE1_mw800_mh600_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43182"/>
            <a:ext cx="5691174" cy="396248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документы\рисунки\национальні\rl2871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 t="12500"/>
          <a:stretch>
            <a:fillRect/>
          </a:stretch>
        </p:blipFill>
        <p:spPr bwMode="auto">
          <a:xfrm>
            <a:off x="0" y="0"/>
            <a:ext cx="9358347" cy="6858000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85720" y="214290"/>
            <a:ext cx="8229600" cy="4525963"/>
          </a:xfrm>
        </p:spPr>
        <p:txBody>
          <a:bodyPr/>
          <a:lstStyle/>
          <a:p>
            <a:pPr lvl="0">
              <a:buNone/>
            </a:pPr>
            <a:r>
              <a:rPr lang="ru-RU" dirty="0"/>
              <a:t>    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Яке то щастя — мати мову,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Якою створено «Кобзар»! 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Оту святу, </a:t>
            </a:r>
            <a:r>
              <a:rPr lang="uk-UA" b="1" dirty="0" err="1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многовікову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— 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Наш найдорожчий Божий дар! 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(Володимир Квітневий).</a:t>
            </a:r>
          </a:p>
          <a:p>
            <a:endParaRPr lang="ru-RU" b="1" dirty="0">
              <a:ln w="10541" cmpd="sng">
                <a:solidFill>
                  <a:schemeClr val="tx1"/>
                </a:solidFill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0242" name="Picture 2" descr="D:\Мои документы\рисунки\национальні\козаки\Рисунок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000372"/>
            <a:ext cx="2865086" cy="3413105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Мои документы\рисунки\национальні\Пейзажи України\Nature_Flowers_Sunflower_013216_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143108" y="214290"/>
            <a:ext cx="7000892" cy="4525963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dirty="0"/>
              <a:t>    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Мова — втілення думки. Що багатша думка, то багатша мова. Любімо її, вивчаймо її, розвиваймо її! Борімося за красу мови, за правильність мови, за присутність мови, за багатство мови... 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 (Максим Рильський)</a:t>
            </a:r>
          </a:p>
          <a:p>
            <a:endParaRPr lang="ru-RU" dirty="0"/>
          </a:p>
        </p:txBody>
      </p:sp>
      <p:pic>
        <p:nvPicPr>
          <p:cNvPr id="4" name="Picture 4" descr="D:\Мои документы\рисунки\национальні\козаки\0_cea96_384e6841_L.png"/>
          <p:cNvPicPr>
            <a:picLocks noChangeAspect="1" noChangeArrowheads="1"/>
          </p:cNvPicPr>
          <p:nvPr/>
        </p:nvPicPr>
        <p:blipFill>
          <a:blip r:embed="rId3"/>
          <a:srcRect b="18999"/>
          <a:stretch>
            <a:fillRect/>
          </a:stretch>
        </p:blipFill>
        <p:spPr bwMode="auto">
          <a:xfrm>
            <a:off x="5500694" y="4000504"/>
            <a:ext cx="3527748" cy="2857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документы\рисунки\национальні\Пейзажи України\default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00034" y="64291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uk-UA" b="1" dirty="0">
                <a:solidFill>
                  <a:srgbClr val="666729"/>
                </a:solidFill>
              </a:rPr>
              <a:t>    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Для кожного народу, кожної нації найближчою і найдорожчою є його рідна мова. Рідною мовою української нації є українська мова. </a:t>
            </a:r>
            <a:endParaRPr lang="ru-RU" b="1" dirty="0">
              <a:ln w="10541" cmpd="sng">
                <a:solidFill>
                  <a:schemeClr val="tx1"/>
                </a:solidFill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2293" name="Picture 5" descr="C:\Users\FAMILY\Downloads\yu119.jpg"/>
          <p:cNvPicPr>
            <a:picLocks noChangeAspect="1" noChangeArrowheads="1"/>
          </p:cNvPicPr>
          <p:nvPr/>
        </p:nvPicPr>
        <p:blipFill>
          <a:blip r:embed="rId3"/>
          <a:srcRect b="22107"/>
          <a:stretch>
            <a:fillRect/>
          </a:stretch>
        </p:blipFill>
        <p:spPr bwMode="auto">
          <a:xfrm>
            <a:off x="1285852" y="2786058"/>
            <a:ext cx="6477000" cy="3590934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документы\рисунки\Фони\різні\powerpoint-background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785918" y="2928934"/>
            <a:ext cx="7043758" cy="3668707"/>
          </a:xfrm>
        </p:spPr>
        <p:txBody>
          <a:bodyPr/>
          <a:lstStyle/>
          <a:p>
            <a:pPr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По - своєму кожна пташина співає.</a:t>
            </a:r>
          </a:p>
          <a:p>
            <a:pPr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По – своєму кожен народ розмовляє.</a:t>
            </a:r>
          </a:p>
          <a:p>
            <a:pPr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У мене й народу мого</a:t>
            </a:r>
          </a:p>
          <a:p>
            <a:pPr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Українська є мова чудова.</a:t>
            </a:r>
          </a:p>
          <a:p>
            <a:pPr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                                  С. Жупанин</a:t>
            </a:r>
            <a:endParaRPr lang="ru-RU" b="1" dirty="0">
              <a:ln w="10541" cmpd="sng">
                <a:solidFill>
                  <a:schemeClr val="tx1"/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D:\Мои документы\рисунки\птицы\90709875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57166"/>
            <a:ext cx="3047994" cy="27506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D:\Мои документы\рисунки\национальні\51d288ef3439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428828" y="1428736"/>
            <a:ext cx="6715172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Українське слово. Ти частка тих,</a:t>
            </a:r>
          </a:p>
          <a:p>
            <a:pPr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Що вже давно померли, </a:t>
            </a:r>
          </a:p>
          <a:p>
            <a:pPr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Їх кров живуща, їх жага нетлінна, </a:t>
            </a:r>
          </a:p>
          <a:p>
            <a:pPr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Безсмертне і величне, як Говерла, </a:t>
            </a:r>
          </a:p>
          <a:p>
            <a:pPr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Багате і дзвінке, як Україна. </a:t>
            </a:r>
          </a:p>
          <a:p>
            <a:pPr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            (Дмитро Луценко).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документы\рисунки\Фони\різні\3436948-5a185b620a2edba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-142900"/>
            <a:ext cx="9286908" cy="7000900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4525963"/>
          </a:xfrm>
        </p:spPr>
        <p:txBody>
          <a:bodyPr/>
          <a:lstStyle/>
          <a:p>
            <a:pPr lvl="0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Я знаю: мова мамина – свята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В ній вічний, незнищенний дух свободи,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Її плекали душі і вуста – мільярдів.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Це – жива вода народу.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                (Микола Адаменко)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14338" name="Picture 2" descr="D:\Мои документы\рисунки\национальні\козаки\img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908" y="2214554"/>
            <a:ext cx="5095884" cy="3821913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4341" name="Picture 5" descr="D:\Мои документы\рисунки\национальні\посолнухи\2230146.png"/>
          <p:cNvPicPr>
            <a:picLocks noChangeAspect="1" noChangeArrowheads="1"/>
          </p:cNvPicPr>
          <p:nvPr/>
        </p:nvPicPr>
        <p:blipFill>
          <a:blip r:embed="rId4">
            <a:lum contrast="-20000"/>
          </a:blip>
          <a:srcRect/>
          <a:stretch>
            <a:fillRect/>
          </a:stretch>
        </p:blipFill>
        <p:spPr bwMode="auto">
          <a:xfrm>
            <a:off x="1357290" y="3429000"/>
            <a:ext cx="4786346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Мои документы\рисунки\Фони\різні\master31_background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928662" y="3143248"/>
            <a:ext cx="7800972" cy="4525963"/>
          </a:xfrm>
        </p:spPr>
        <p:txBody>
          <a:bodyPr/>
          <a:lstStyle/>
          <a:p>
            <a:pPr>
              <a:buNone/>
            </a:pPr>
            <a:r>
              <a:rPr lang="uk-UA" dirty="0"/>
              <a:t>    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Поза межами держави українську мову можна почути в Канаді, Великобританії, Мексиці, Німеччині, Аргентині, Парагваї, Венесуелі, Греції, Китаї (близько 40 країн світу). </a:t>
            </a:r>
            <a:endParaRPr lang="ru-RU" b="1" dirty="0">
              <a:ln w="10541" cmpd="sng">
                <a:solidFill>
                  <a:schemeClr val="tx1"/>
                </a:solidFill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 descr="D:\Мои документы\рисунки\национальні\Карта України\x_30a891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85728"/>
            <a:ext cx="5214974" cy="3367092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D:\Мои документы\рисунки\национальні\козаки\b_f_4cf76d7b6087b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-285784" y="0"/>
            <a:ext cx="10287008" cy="6858000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620689"/>
            <a:ext cx="5257776" cy="3024336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Коли забув ти рідну мову,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Яка б та мова не була — 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Ти втратив корінь і основу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Ти обчухрав себе дотла.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 (Дмитро Білоус)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документы\рисунки\национальні\картинки нац символи\Flag!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001156" cy="6858000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/>
              <a:t>    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Українською мовою розмовляють у світу близько 45 млн. чоловік. Це забезпечує українській мові 26 місце серед 6 тисяч мов за поширеністю в світі. </a:t>
            </a:r>
            <a:endParaRPr lang="ru-RU" b="1" dirty="0">
              <a:ln w="10541" cmpd="sng">
                <a:solidFill>
                  <a:schemeClr val="tx1"/>
                </a:solidFill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75E0D4F-8ADA-4B95-B9CD-E254DDB4D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2170" y="357301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uk-UA" b="1" dirty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Велична, щедра і прекрасна мова.</a:t>
            </a:r>
          </a:p>
          <a:p>
            <a:pPr>
              <a:buNone/>
            </a:pPr>
            <a:r>
              <a:rPr lang="uk-UA" b="1" dirty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Прозора й чиста, як гірська вода,</a:t>
            </a:r>
          </a:p>
          <a:p>
            <a:pPr>
              <a:buNone/>
            </a:pPr>
            <a:r>
              <a:rPr lang="uk-UA" b="1" dirty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Це України мова барвінкова,</a:t>
            </a:r>
          </a:p>
          <a:p>
            <a:pPr>
              <a:buNone/>
            </a:pPr>
            <a:r>
              <a:rPr lang="uk-UA" b="1" dirty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Така багата й вічно молода.</a:t>
            </a:r>
          </a:p>
          <a:p>
            <a:pPr>
              <a:buNone/>
            </a:pPr>
            <a:r>
              <a:rPr lang="uk-UA" b="1" dirty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Ю. Косинська</a:t>
            </a:r>
            <a:endParaRPr lang="ru-RU" b="1" dirty="0">
              <a:ln>
                <a:solidFill>
                  <a:schemeClr val="tx1"/>
                </a:solidFill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2B212EE-42BD-4BEC-912E-AE520A8AD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43710"/>
            <a:ext cx="7488832" cy="3329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Мои документы\рисунки\Фони\різні\i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 Міжнародному лінгвістичному конгресі українську мову визнано однією з </a:t>
            </a:r>
            <a:r>
              <a:rPr lang="uk-UA" b="1" dirty="0" err="1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наймилозвучніших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мов світу</a:t>
            </a:r>
            <a:endParaRPr lang="ru-RU" b="1" dirty="0">
              <a:ln w="10541" cmpd="sng">
                <a:solidFill>
                  <a:schemeClr val="tx1"/>
                </a:solidFill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4" descr="D:\Мои документы\рисунки\национальні\козаки\20994491_w200_h200_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1714488"/>
            <a:ext cx="3357586" cy="514351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7413" name="Picture 5" descr="C:\Users\FAMILY\Downloads\0_79ef6_88844592_X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7431" y="2428868"/>
            <a:ext cx="5396569" cy="46815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Мои документы\рисунки\национальні\картинки нац символи\0031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71472" y="2214554"/>
            <a:ext cx="7286644" cy="4525963"/>
          </a:xfrm>
        </p:spPr>
        <p:txBody>
          <a:bodyPr/>
          <a:lstStyle/>
          <a:p>
            <a:pPr lvl="0">
              <a:buNone/>
            </a:pPr>
            <a:r>
              <a:rPr lang="ru-RU" dirty="0"/>
              <a:t>    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Барвистість одвічна народної мови — це щось невимовне, прекрасне, казкове: і ласка любові, й червона калина, і пісня досвітня в гаях — солов’їна.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         (Павло </a:t>
            </a:r>
            <a:r>
              <a:rPr lang="uk-UA" b="1" dirty="0" err="1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Усенко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ru-RU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документы\рисунки\национальні\Пейзажи України\Nature_Flowers_Sunflower_013216_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635896" y="642918"/>
            <a:ext cx="5508104" cy="4525963"/>
          </a:xfrm>
        </p:spPr>
        <p:txBody>
          <a:bodyPr/>
          <a:lstStyle/>
          <a:p>
            <a:pPr lvl="0">
              <a:buNone/>
            </a:pPr>
            <a:r>
              <a:rPr lang="uk-UA" dirty="0"/>
              <a:t>                  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Мово рідна! Колискова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              Материнська ніжна мово!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              Мово сили й простоти,—</a:t>
            </a:r>
          </a:p>
          <a:p>
            <a:pPr lvl="0">
              <a:buNone/>
            </a:pPr>
            <a:r>
              <a:rPr lang="ru-RU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              Гей, яка ж прекрасна </a:t>
            </a:r>
            <a:r>
              <a:rPr lang="ru-RU" b="1" dirty="0" err="1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lvl="0">
              <a:buNone/>
            </a:pPr>
            <a:r>
              <a:rPr lang="ru-RU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ru-RU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 err="1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ван</a:t>
            </a:r>
            <a:r>
              <a:rPr lang="ru-RU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Багряний</a:t>
            </a:r>
            <a:endParaRPr lang="ru-RU" b="1" dirty="0">
              <a:ln w="10541" cmpd="sng">
                <a:solidFill>
                  <a:schemeClr val="tx1"/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>
                <a:ln w="10541" cmpd="sng">
                  <a:solidFill>
                    <a:schemeClr val="tx1"/>
                  </a:solidFill>
                  <a:prstDash val="solid"/>
                </a:ln>
              </a:rPr>
              <a:t> </a:t>
            </a:r>
            <a:endParaRPr lang="ru-RU" dirty="0">
              <a:ln w="10541" cmpd="sng">
                <a:solidFill>
                  <a:schemeClr val="tx1"/>
                </a:solidFill>
                <a:prstDash val="solid"/>
              </a:ln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документы\рисунки\Фони\різні\3436948-5a185b620a2edba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-142900"/>
            <a:ext cx="9286908" cy="7000900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158" y="500042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ru-RU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художній літературі — поезії і прозі — всіх народів, поняття рідної мови виступає поряд з поняттям рідного краю, батьківської хати та материнського тепла</a:t>
            </a:r>
            <a:r>
              <a:rPr lang="ru-RU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</a:t>
            </a:r>
          </a:p>
          <a:p>
            <a:endParaRPr lang="ru-RU" dirty="0"/>
          </a:p>
        </p:txBody>
      </p:sp>
      <p:pic>
        <p:nvPicPr>
          <p:cNvPr id="19458" name="Picture 2" descr="D:\Мои документы\рисунки\национальні\Пейзажи України\91488716_large_d4c1a2998eaf17901fa631a0b4281c4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2000240"/>
            <a:ext cx="5463024" cy="4357718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9459" name="Picture 3" descr="D:\Мои документы\рисунки\национальні\посолнухи\0_a59e8_b02f0eaf_X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072198" y="2428868"/>
            <a:ext cx="3071802" cy="3571900"/>
          </a:xfrm>
          <a:prstGeom prst="rect">
            <a:avLst/>
          </a:prstGeom>
          <a:noFill/>
        </p:spPr>
      </p:pic>
      <p:pic>
        <p:nvPicPr>
          <p:cNvPr id="6" name="Picture 3" descr="D:\Мои документы\рисунки\национальні\посолнухи\0_a59e8_b02f0eaf_XL.png"/>
          <p:cNvPicPr>
            <a:picLocks noChangeAspect="1" noChangeArrowheads="1"/>
          </p:cNvPicPr>
          <p:nvPr/>
        </p:nvPicPr>
        <p:blipFill>
          <a:blip r:embed="rId4"/>
          <a:srcRect b="22000"/>
          <a:stretch>
            <a:fillRect/>
          </a:stretch>
        </p:blipFill>
        <p:spPr bwMode="auto">
          <a:xfrm flipH="1">
            <a:off x="4286248" y="4460678"/>
            <a:ext cx="2643174" cy="2397322"/>
          </a:xfrm>
          <a:prstGeom prst="rect">
            <a:avLst/>
          </a:prstGeom>
          <a:noFill/>
        </p:spPr>
      </p:pic>
      <p:pic>
        <p:nvPicPr>
          <p:cNvPr id="7" name="Picture 3" descr="D:\Мои документы\рисунки\национальні\посолнухи\0_a59e8_b02f0eaf_XL.png"/>
          <p:cNvPicPr>
            <a:picLocks noChangeAspect="1" noChangeArrowheads="1"/>
          </p:cNvPicPr>
          <p:nvPr/>
        </p:nvPicPr>
        <p:blipFill>
          <a:blip r:embed="rId4"/>
          <a:srcRect b="22000"/>
          <a:stretch>
            <a:fillRect/>
          </a:stretch>
        </p:blipFill>
        <p:spPr bwMode="auto">
          <a:xfrm flipH="1">
            <a:off x="2143108" y="4460678"/>
            <a:ext cx="2643174" cy="2397322"/>
          </a:xfrm>
          <a:prstGeom prst="rect">
            <a:avLst/>
          </a:prstGeom>
          <a:noFill/>
        </p:spPr>
      </p:pic>
      <p:pic>
        <p:nvPicPr>
          <p:cNvPr id="8" name="Picture 3" descr="D:\Мои документы\рисунки\национальні\посолнухи\0_a59e8_b02f0eaf_XL.png"/>
          <p:cNvPicPr>
            <a:picLocks noChangeAspect="1" noChangeArrowheads="1"/>
          </p:cNvPicPr>
          <p:nvPr/>
        </p:nvPicPr>
        <p:blipFill>
          <a:blip r:embed="rId4"/>
          <a:srcRect b="22000"/>
          <a:stretch>
            <a:fillRect/>
          </a:stretch>
        </p:blipFill>
        <p:spPr bwMode="auto">
          <a:xfrm rot="2170017" flipH="1">
            <a:off x="809867" y="3334999"/>
            <a:ext cx="2643174" cy="2397322"/>
          </a:xfrm>
          <a:prstGeom prst="rect">
            <a:avLst/>
          </a:prstGeom>
          <a:noFill/>
        </p:spPr>
      </p:pic>
      <p:pic>
        <p:nvPicPr>
          <p:cNvPr id="9" name="Picture 3" descr="D:\Мои документы\рисунки\национальні\посолнухи\0_a59e8_b02f0eaf_XL.png"/>
          <p:cNvPicPr>
            <a:picLocks noChangeAspect="1" noChangeArrowheads="1"/>
          </p:cNvPicPr>
          <p:nvPr/>
        </p:nvPicPr>
        <p:blipFill>
          <a:blip r:embed="rId4"/>
          <a:srcRect b="22000"/>
          <a:stretch>
            <a:fillRect/>
          </a:stretch>
        </p:blipFill>
        <p:spPr bwMode="auto">
          <a:xfrm flipH="1">
            <a:off x="-285784" y="4460678"/>
            <a:ext cx="2643174" cy="2397322"/>
          </a:xfrm>
          <a:prstGeom prst="rect">
            <a:avLst/>
          </a:prstGeom>
          <a:noFill/>
        </p:spPr>
      </p:pic>
      <p:pic>
        <p:nvPicPr>
          <p:cNvPr id="10" name="Picture 3" descr="D:\Мои документы\рисунки\национальні\посолнухи\0_a59e8_b02f0eaf_XL.png"/>
          <p:cNvPicPr>
            <a:picLocks noChangeAspect="1" noChangeArrowheads="1"/>
          </p:cNvPicPr>
          <p:nvPr/>
        </p:nvPicPr>
        <p:blipFill>
          <a:blip r:embed="rId4"/>
          <a:srcRect b="22000"/>
          <a:stretch>
            <a:fillRect/>
          </a:stretch>
        </p:blipFill>
        <p:spPr bwMode="auto">
          <a:xfrm flipH="1">
            <a:off x="6429388" y="4784644"/>
            <a:ext cx="2285984" cy="20733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FAMILY\Downloads\120701132859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14282" y="357166"/>
            <a:ext cx="7429520" cy="4525963"/>
          </a:xfrm>
        </p:spPr>
        <p:txBody>
          <a:bodyPr/>
          <a:lstStyle/>
          <a:p>
            <a:pPr lvl="0">
              <a:buNone/>
            </a:pPr>
            <a:r>
              <a:rPr lang="ru-RU" dirty="0"/>
              <a:t>   </a:t>
            </a:r>
            <a:r>
              <a:rPr lang="ru-RU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b="1" dirty="0" err="1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шелесті</a:t>
            </a:r>
            <a:r>
              <a:rPr lang="ru-RU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трав, у </a:t>
            </a:r>
            <a:r>
              <a:rPr lang="ru-RU" b="1" dirty="0" err="1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цвітінні</a:t>
            </a:r>
            <a:r>
              <a:rPr lang="ru-RU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калини</a:t>
            </a:r>
            <a:endParaRPr lang="ru-RU" b="1" dirty="0">
              <a:ln w="10541" cmpd="sng">
                <a:solidFill>
                  <a:schemeClr val="tx1"/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Я чую </a:t>
            </a:r>
            <a:r>
              <a:rPr lang="ru-RU" b="1" dirty="0" err="1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цю</a:t>
            </a:r>
            <a:r>
              <a:rPr lang="ru-RU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мову</a:t>
            </a:r>
            <a:r>
              <a:rPr lang="ru-RU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сні</a:t>
            </a:r>
            <a:r>
              <a:rPr lang="ru-RU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наяву.</a:t>
            </a:r>
          </a:p>
          <a:p>
            <a:pPr lvl="0">
              <a:buNone/>
            </a:pPr>
            <a:r>
              <a:rPr lang="ru-RU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Вона в </a:t>
            </a:r>
            <a:r>
              <a:rPr lang="ru-RU" b="1" dirty="0" err="1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моїм</a:t>
            </a:r>
            <a:r>
              <a:rPr lang="ru-RU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серці</a:t>
            </a:r>
            <a:r>
              <a:rPr lang="ru-RU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, – </a:t>
            </a:r>
            <a:r>
              <a:rPr lang="ru-RU" b="1" dirty="0" err="1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вся </a:t>
            </a:r>
            <a:r>
              <a:rPr lang="ru-RU" b="1" dirty="0" err="1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Україна</a:t>
            </a:r>
            <a:r>
              <a:rPr lang="ru-RU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>
              <a:buNone/>
            </a:pPr>
            <a:r>
              <a:rPr lang="ru-RU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Я </a:t>
            </a:r>
            <a:r>
              <a:rPr lang="ru-RU" b="1" dirty="0" err="1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дихаю</a:t>
            </a:r>
            <a:r>
              <a:rPr lang="ru-RU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нею, я нею живу!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                        Геращенко Віктор</a:t>
            </a:r>
            <a:endParaRPr lang="ru-RU" b="1" dirty="0">
              <a:ln w="10541" cmpd="sng">
                <a:solidFill>
                  <a:schemeClr val="tx1"/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8" name="Picture 4" descr="C:\Users\FAMILY\Downloads\0_877ab_750958fd_XL.jpg"/>
          <p:cNvPicPr>
            <a:picLocks noChangeAspect="1" noChangeArrowheads="1"/>
          </p:cNvPicPr>
          <p:nvPr/>
        </p:nvPicPr>
        <p:blipFill>
          <a:blip r:embed="rId3">
            <a:lum/>
          </a:blip>
          <a:srcRect/>
          <a:stretch>
            <a:fillRect/>
          </a:stretch>
        </p:blipFill>
        <p:spPr bwMode="auto">
          <a:xfrm>
            <a:off x="0" y="3429000"/>
            <a:ext cx="3571868" cy="3429000"/>
          </a:xfrm>
          <a:prstGeom prst="rect">
            <a:avLst/>
          </a:prstGeom>
          <a:noFill/>
        </p:spPr>
      </p:pic>
      <p:pic>
        <p:nvPicPr>
          <p:cNvPr id="9" name="Picture 4" descr="C:\Users\FAMILY\Downloads\0_877ab_750958fd_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7079842">
            <a:off x="5968400" y="3376222"/>
            <a:ext cx="3571868" cy="3429000"/>
          </a:xfrm>
          <a:prstGeom prst="rect">
            <a:avLst/>
          </a:prstGeom>
          <a:noFill/>
        </p:spPr>
      </p:pic>
      <p:pic>
        <p:nvPicPr>
          <p:cNvPr id="10" name="Picture 4" descr="C:\Users\FAMILY\Downloads\0_877ab_750958fd_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8501127">
            <a:off x="3138366" y="2780390"/>
            <a:ext cx="3035475" cy="29140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Мои документы\рисунки\Фони\різні\177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D:\Мои документы\рисунки\добро\24847192_maria7628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-142908" y="214290"/>
            <a:ext cx="4770211" cy="3233772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28596" y="2332037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Моя прекрасна українська мово,</a:t>
            </a:r>
          </a:p>
          <a:p>
            <a:pPr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Найкраща пісня в стоголоссі трав…</a:t>
            </a:r>
          </a:p>
          <a:p>
            <a:pPr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Тебе </a:t>
            </a:r>
            <a:r>
              <a:rPr lang="uk-UA" b="1" dirty="0" err="1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вкладаєм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тихо до молитви</a:t>
            </a:r>
          </a:p>
          <a:p>
            <a:pPr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І за спасіння </a:t>
            </a:r>
            <a:r>
              <a:rPr lang="uk-UA" b="1" dirty="0" err="1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дякуєм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тобі.</a:t>
            </a:r>
          </a:p>
          <a:p>
            <a:pPr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О. </a:t>
            </a:r>
            <a:r>
              <a:rPr lang="uk-UA" b="1" dirty="0" err="1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Яворська</a:t>
            </a:r>
            <a:endParaRPr lang="uk-UA" b="1" dirty="0">
              <a:ln w="10541" cmpd="sng">
                <a:solidFill>
                  <a:schemeClr val="tx1"/>
                </a:solidFill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документы\рисунки\Фони\3483530-f30589550bf9f5f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01156" cy="6858000"/>
          </a:xfrm>
          <a:prstGeom prst="rect">
            <a:avLst/>
          </a:prstGeom>
          <a:noFill/>
        </p:spPr>
      </p:pic>
      <p:sp>
        <p:nvSpPr>
          <p:cNvPr id="5" name="Виноска-хмарка 4"/>
          <p:cNvSpPr/>
          <p:nvPr/>
        </p:nvSpPr>
        <p:spPr>
          <a:xfrm>
            <a:off x="3214678" y="0"/>
            <a:ext cx="4357718" cy="4143404"/>
          </a:xfrm>
          <a:prstGeom prst="cloudCallout">
            <a:avLst>
              <a:gd name="adj1" fmla="val -12739"/>
              <a:gd name="adj2" fmla="val 456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C:\Users\FAMILY\Downloads\0_8c5f5_f2107185_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-500090"/>
            <a:ext cx="2286016" cy="1714512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339752" y="1571612"/>
            <a:ext cx="5904656" cy="46805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Мова - краса спілкування,</a:t>
            </a:r>
          </a:p>
          <a:p>
            <a:pPr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              Мова  - як сонце ясне,</a:t>
            </a:r>
          </a:p>
          <a:p>
            <a:pPr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              Мова – то предків </a:t>
            </a:r>
            <a:r>
              <a:rPr lang="uk-UA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надбання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              Мова – багатство моє…</a:t>
            </a:r>
          </a:p>
          <a:p>
            <a:pPr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                                         Ф. </a:t>
            </a:r>
            <a:r>
              <a:rPr lang="uk-UA" b="1" dirty="0" err="1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Пантов</a:t>
            </a:r>
            <a:endParaRPr lang="ru-RU" b="1" dirty="0">
              <a:ln w="10541" cmpd="sng">
                <a:solidFill>
                  <a:schemeClr val="tx1"/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C:\Users\FAMILY\Downloads\0_8c5f5_f2107185_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-142900"/>
            <a:ext cx="2286016" cy="1714512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Мои документы\рисунки\национальні\x_286033ae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357694"/>
            <a:ext cx="8586790" cy="3000396"/>
          </a:xfrm>
        </p:spPr>
        <p:txBody>
          <a:bodyPr>
            <a:normAutofit fontScale="90000"/>
          </a:bodyPr>
          <a:lstStyle/>
          <a:p>
            <a:pPr algn="l"/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Тож любіть свою мову та оберігайте її! Адже мова – це свого роду душа народу: немає мови – немає народу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</a:t>
            </a:r>
            <a:r>
              <a:rPr lang="ru-RU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/>
            </a:r>
            <a:br>
              <a:rPr lang="ru-RU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endParaRPr lang="ru-RU" b="1" dirty="0">
              <a:ln w="10541" cmpd="sng">
                <a:solidFill>
                  <a:schemeClr val="tx1"/>
                </a:solidFill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1\Desktop\20230220_1105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21" b="20042"/>
          <a:stretch/>
        </p:blipFill>
        <p:spPr bwMode="auto">
          <a:xfrm>
            <a:off x="433619" y="1462138"/>
            <a:ext cx="8408232" cy="4927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260648"/>
            <a:ext cx="7632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Книжкова виставка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768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Мои документы\рисунки\Фони\різні\powerpoint-background-templat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0"/>
            <a:ext cx="9753600" cy="7315200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109070" y="1357298"/>
            <a:ext cx="6034930" cy="4525963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dirty="0"/>
              <a:t>       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Як гул століть, як шум віків,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    Як бурі подих — рідна мова,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    Вишневих ніжних пелюстків,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    Сурма походу світанкова,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    Неволі стогін, волі спів,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    Життя духовного основа.     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                  (Максим Рильський).</a:t>
            </a:r>
          </a:p>
          <a:p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  <p:pic>
        <p:nvPicPr>
          <p:cNvPr id="1029" name="Picture 5" descr="D:\Мои документы\рисунки\национальні\картинки нац символи\3d38b7f1a67d6157bf64d43a10b4ad2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00098" y="1285860"/>
            <a:ext cx="2751912" cy="1858956"/>
          </a:xfrm>
          <a:prstGeom prst="rect">
            <a:avLst/>
          </a:prstGeom>
          <a:noFill/>
        </p:spPr>
      </p:pic>
      <p:pic>
        <p:nvPicPr>
          <p:cNvPr id="8" name="Picture 5" descr="D:\Мои документы\рисунки\национальні\картинки нац символи\3d38b7f1a67d6157bf64d43a10b4ad2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28604"/>
            <a:ext cx="2751912" cy="1858956"/>
          </a:xfrm>
          <a:prstGeom prst="rect">
            <a:avLst/>
          </a:prstGeom>
          <a:noFill/>
        </p:spPr>
      </p:pic>
      <p:pic>
        <p:nvPicPr>
          <p:cNvPr id="1030" name="Picture 6" descr="D:\Мои документы\рисунки\национальні\посолнухи\0_a59e8_b02f0eaf_X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85850" y="1571612"/>
            <a:ext cx="4171950" cy="4486275"/>
          </a:xfrm>
          <a:prstGeom prst="rect">
            <a:avLst/>
          </a:prstGeom>
          <a:noFill/>
        </p:spPr>
      </p:pic>
      <p:pic>
        <p:nvPicPr>
          <p:cNvPr id="1028" name="Picture 4" descr="D:\Мои документы\рисунки\национальні\козаки\x_177b3f2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286256"/>
            <a:ext cx="3929090" cy="340519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Мои документы\рисунки\Фони\різні\reWalls.com-8771.jpg"/>
          <p:cNvPicPr>
            <a:picLocks noChangeAspect="1" noChangeArrowheads="1"/>
          </p:cNvPicPr>
          <p:nvPr/>
        </p:nvPicPr>
        <p:blipFill>
          <a:blip r:embed="rId2">
            <a:lum bright="10000" contrast="-30000"/>
          </a:blip>
          <a:srcRect/>
          <a:stretch>
            <a:fillRect/>
          </a:stretch>
        </p:blipFill>
        <p:spPr bwMode="auto">
          <a:xfrm>
            <a:off x="0" y="0"/>
            <a:ext cx="9286908" cy="70009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6532" y="404664"/>
            <a:ext cx="8079581" cy="1658198"/>
          </a:xfrm>
        </p:spPr>
        <p:txBody>
          <a:bodyPr/>
          <a:lstStyle/>
          <a:p>
            <a:r>
              <a:rPr lang="uk-UA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         Історія   свята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anose="02040502050405020303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89810" y="2132856"/>
            <a:ext cx="8507288" cy="4525963"/>
          </a:xfrm>
        </p:spPr>
        <p:txBody>
          <a:bodyPr/>
          <a:lstStyle/>
          <a:p>
            <a:pPr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uk-UA" sz="32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21 лютого 1952 року  у  </a:t>
            </a:r>
            <a:r>
              <a:rPr lang="uk-UA" sz="3200" b="1" dirty="0" err="1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Бангладеші</a:t>
            </a:r>
            <a:r>
              <a:rPr lang="uk-UA" sz="32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влада  жорстоко  придушила  демонстрацію  протесту  проти  урядової заборони  на  використання  в  країні бенгальської  мови. Відтоді  цей  день  у </a:t>
            </a:r>
            <a:r>
              <a:rPr lang="uk-UA" sz="3200" b="1" dirty="0" err="1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Бангладеші</a:t>
            </a:r>
            <a:r>
              <a:rPr lang="uk-UA" sz="32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став  днем  полеглих  за рідну  мову.</a:t>
            </a:r>
            <a:r>
              <a:rPr lang="ru-RU" sz="3200" b="1" dirty="0">
                <a:ln w="10541" cmpd="sng">
                  <a:solidFill>
                    <a:schemeClr val="tx1"/>
                  </a:solidFill>
                  <a:prstDash val="solid"/>
                </a:ln>
              </a:rPr>
              <a:t/>
            </a:r>
            <a:br>
              <a:rPr lang="ru-RU" sz="3200" b="1" dirty="0">
                <a:ln w="10541" cmpd="sng">
                  <a:solidFill>
                    <a:schemeClr val="tx1"/>
                  </a:solidFill>
                  <a:prstDash val="solid"/>
                </a:ln>
              </a:rPr>
            </a:br>
            <a:endParaRPr lang="ru-RU" sz="3200" dirty="0">
              <a:ln w="10541" cmpd="sng">
                <a:solidFill>
                  <a:schemeClr val="tx1"/>
                </a:solidFill>
                <a:prstDash val="solid"/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Мои документы\рисунки\Фони\різні\i.jpe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28654" y="1268760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uk-UA" sz="3200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До календарів усього світу свято ввійшло  у 1999 році. На тридцятій сесії </a:t>
            </a:r>
            <a:r>
              <a:rPr lang="uk-UA" sz="3200" b="1" dirty="0" smtClean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Генеральної конференції  ЮНЕСКО  </a:t>
            </a:r>
            <a:r>
              <a:rPr lang="uk-UA" sz="3200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було запроваджено </a:t>
            </a:r>
            <a:r>
              <a:rPr lang="uk-UA" sz="3200" b="1" i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Міжнародний </a:t>
            </a:r>
            <a:r>
              <a:rPr lang="uk-UA" sz="32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День  рідної </a:t>
            </a:r>
            <a:r>
              <a:rPr lang="uk-UA" sz="3200" b="1" i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uk-UA" sz="3200" b="1" i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як привід  для роздумів та зосередження уваги на мовному питанні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рисунки\национальні\Пейзажи України\default.jpe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40455" y="620688"/>
            <a:ext cx="5500726" cy="5054617"/>
          </a:xfrm>
        </p:spPr>
        <p:txBody>
          <a:bodyPr/>
          <a:lstStyle/>
          <a:p>
            <a:pPr algn="ctr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 </a:t>
            </a:r>
            <a:r>
              <a:rPr lang="uk-UA" sz="3200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21 лютого 2002 року Президент України підписав відповідне </a:t>
            </a:r>
            <a:r>
              <a:rPr lang="uk-UA" sz="3200" b="1" dirty="0" smtClean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розпорядження  </a:t>
            </a:r>
            <a:r>
              <a:rPr lang="uk-UA" sz="3200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 відзначення </a:t>
            </a:r>
            <a:r>
              <a:rPr lang="uk-UA" sz="3200" b="1" dirty="0" smtClean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Міжнародного </a:t>
            </a:r>
            <a:r>
              <a:rPr lang="uk-UA" sz="3200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дня рідної мови в Україні.</a:t>
            </a:r>
            <a:endParaRPr lang="ru-RU" sz="3200" b="1" dirty="0">
              <a:ln w="10541" cmpd="sng">
                <a:solidFill>
                  <a:schemeClr val="tx1"/>
                </a:solidFill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D:\Мои документы\рисунки\национальні\002(1).jpg"/>
          <p:cNvPicPr>
            <a:picLocks noChangeAspect="1" noChangeArrowheads="1"/>
          </p:cNvPicPr>
          <p:nvPr/>
        </p:nvPicPr>
        <p:blipFill>
          <a:blip r:embed="rId3"/>
          <a:srcRect b="26316"/>
          <a:stretch>
            <a:fillRect/>
          </a:stretch>
        </p:blipFill>
        <p:spPr bwMode="auto">
          <a:xfrm>
            <a:off x="5524500" y="0"/>
            <a:ext cx="3619500" cy="371477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55" name="Picture 7" descr="D:\Мои документы\рисунки\национальні\козаки\mentalitet-ukraintsev-1024x7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7266" y="3857544"/>
            <a:ext cx="4376734" cy="300045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7" descr="D:\Мои документы\рисунки\национальні\козаки\mentalitet-ukraintsev-1024x7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57544"/>
            <a:ext cx="3090818" cy="300045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54" name="Picture 6" descr="D:\Мои документы\рисунки\национальні\козаки\makethum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2857496"/>
            <a:ext cx="5143536" cy="3571876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документы\рисунки\национальні\картинки нац символи\410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b="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14282" y="357166"/>
            <a:ext cx="7715304" cy="4525963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Рідна мово моя! Ти душа України,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Ти в мені гомониш, як потік буйних вод.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Треба </a:t>
            </a:r>
            <a:r>
              <a:rPr lang="uk-UA" b="1" dirty="0" err="1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сіять</a:t>
            </a: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в серця твої чисті зернини,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Щоб навіки воскрес український народ!</a:t>
            </a:r>
          </a:p>
          <a:p>
            <a:pPr lvl="0">
              <a:buNone/>
            </a:pPr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                 Ігор  </a:t>
            </a:r>
            <a:r>
              <a:rPr lang="uk-UA" b="1" dirty="0" err="1">
                <a:ln w="10541" cmpd="sng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Калиниченко</a:t>
            </a:r>
            <a:endParaRPr lang="ru-RU" b="1" dirty="0">
              <a:ln w="10541" cmpd="sng">
                <a:solidFill>
                  <a:schemeClr val="tx1"/>
                </a:solidFill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n>
                <a:solidFill>
                  <a:schemeClr val="tx1"/>
                </a:solidFill>
              </a:ln>
              <a:effectLst/>
            </a:endParaRPr>
          </a:p>
        </p:txBody>
      </p:sp>
      <p:pic>
        <p:nvPicPr>
          <p:cNvPr id="3077" name="Picture 5" descr="D:\Мои документы\рисунки\национальні\козаки\330026694634_ryo-rrrsrss_0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2928934"/>
            <a:ext cx="5328164" cy="421481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3079" name="Picture 7" descr="D:\Мои документы\рисунки\национальні\посолнухи\1f2143bc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908" y="2571744"/>
            <a:ext cx="2857468" cy="4286256"/>
          </a:xfrm>
          <a:prstGeom prst="rect">
            <a:avLst/>
          </a:prstGeom>
          <a:noFill/>
        </p:spPr>
      </p:pic>
      <p:pic>
        <p:nvPicPr>
          <p:cNvPr id="3080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34073" y="3198474"/>
            <a:ext cx="3209927" cy="3659526"/>
          </a:xfrm>
          <a:prstGeom prst="rect">
            <a:avLst/>
          </a:prstGeom>
          <a:noFill/>
        </p:spPr>
      </p:pic>
      <p:pic>
        <p:nvPicPr>
          <p:cNvPr id="3078" name="Picture 6" descr="D:\Мои документы\рисунки\национальні\посолнухи\0_8d135_89c6ba9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5190829"/>
            <a:ext cx="2067027" cy="16671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ои документы\рисунки\Фони\різні\reWalls.com-87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txBody>
          <a:bodyPr>
            <a:normAutofit fontScale="92500"/>
          </a:bodyPr>
          <a:lstStyle/>
          <a:p>
            <a:r>
              <a:rPr lang="uk-UA" sz="35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Мова - це невід'ємна частка Батьківщини, голос народу її чарівний інструмент .</a:t>
            </a:r>
          </a:p>
          <a:p>
            <a:r>
              <a:rPr lang="uk-UA" sz="35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Мова - засіб художнього зображення навколишнього світу. </a:t>
            </a:r>
          </a:p>
          <a:p>
            <a:r>
              <a:rPr lang="uk-UA" sz="35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Мова - це характер народу, його національні звичаї.</a:t>
            </a:r>
          </a:p>
          <a:p>
            <a:r>
              <a:rPr lang="ru-RU" sz="3500" b="1" dirty="0" err="1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Мов</a:t>
            </a:r>
            <a:r>
              <a:rPr lang="uk-UA" sz="35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а - </a:t>
            </a:r>
            <a:r>
              <a:rPr lang="ru-RU" sz="35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бездонна </a:t>
            </a:r>
            <a:r>
              <a:rPr lang="uk-UA" sz="35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криниця мудрості народної.</a:t>
            </a:r>
          </a:p>
          <a:p>
            <a:r>
              <a:rPr lang="uk-UA" sz="35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Мова - це найкращий засіб спілкування.</a:t>
            </a:r>
          </a:p>
          <a:p>
            <a:r>
              <a:rPr lang="uk-UA" sz="35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Мова - історія </a:t>
            </a:r>
            <a:r>
              <a:rPr lang="ru-RU" sz="35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народу. </a:t>
            </a:r>
            <a:endParaRPr lang="ru-RU" sz="3500" dirty="0">
              <a:ln w="10541" cmpd="sng">
                <a:solidFill>
                  <a:schemeClr val="tx1"/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1209</TotalTime>
  <Words>1076</Words>
  <Application>Microsoft Office PowerPoint</Application>
  <PresentationFormat>Экран (4:3)</PresentationFormat>
  <Paragraphs>111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Метрополия</vt:lpstr>
      <vt:lpstr>О  мово !  Душа  голосна  України!</vt:lpstr>
      <vt:lpstr>Презентация PowerPoint</vt:lpstr>
      <vt:lpstr>Презентация PowerPoint</vt:lpstr>
      <vt:lpstr>Презентация PowerPoint</vt:lpstr>
      <vt:lpstr>         Історія   свята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Тож любіть свою мову та оберігайте її! Адже мова – це свого роду душа народу: немає мови – немає народу.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FAMILY</dc:creator>
  <cp:lastModifiedBy>1</cp:lastModifiedBy>
  <cp:revision>97</cp:revision>
  <dcterms:created xsi:type="dcterms:W3CDTF">2015-02-18T09:57:04Z</dcterms:created>
  <dcterms:modified xsi:type="dcterms:W3CDTF">2023-02-20T09:39:56Z</dcterms:modified>
</cp:coreProperties>
</file>