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4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5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4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8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60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0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98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1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2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6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3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2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4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47232A-E4A6-46BB-BE27-C59EE2209D07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9D1D15-DF28-4511-96BB-B39FDB4F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08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2875FE-8706-4B39-8C1F-62F29C07D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93799"/>
            <a:ext cx="11734800" cy="543816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2CC383-39E7-4CDA-81C5-56EF52C433D6}"/>
              </a:ext>
            </a:extLst>
          </p:cNvPr>
          <p:cNvSpPr/>
          <p:nvPr/>
        </p:nvSpPr>
        <p:spPr>
          <a:xfrm>
            <a:off x="1818223" y="226035"/>
            <a:ext cx="8367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Р</a:t>
            </a:r>
            <a:r>
              <a:rPr lang="ru-RU" sz="20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егіональний</a:t>
            </a:r>
            <a:r>
              <a:rPr lang="ru-RU" sz="2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  центр  </a:t>
            </a:r>
            <a:r>
              <a:rPr lang="ru-RU" sz="20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професійно-технічної</a:t>
            </a:r>
            <a:r>
              <a:rPr lang="ru-RU" sz="2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  </a:t>
            </a:r>
            <a:r>
              <a:rPr lang="ru-RU" sz="20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освіти</a:t>
            </a:r>
            <a:r>
              <a:rPr lang="ru-RU" sz="2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  №1</a:t>
            </a:r>
          </a:p>
          <a:p>
            <a:pPr algn="ctr"/>
            <a:r>
              <a:rPr lang="ru-RU" sz="20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м</a:t>
            </a:r>
            <a:r>
              <a:rPr lang="ru-RU" sz="2000" b="1" cap="none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.Кременчука</a:t>
            </a:r>
            <a:endParaRPr lang="ru-RU" sz="20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2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2169F-E8D5-41C8-83E4-5E5DDE660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3" y="756138"/>
            <a:ext cx="9952893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7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0EF46-61B9-435E-B9E9-3F6F95D30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2400"/>
            <a:ext cx="11861800" cy="65277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1C83D-1DB2-405F-8EA8-6A3A6C8A233E}"/>
              </a:ext>
            </a:extLst>
          </p:cNvPr>
          <p:cNvSpPr/>
          <p:nvPr/>
        </p:nvSpPr>
        <p:spPr>
          <a:xfrm>
            <a:off x="4073769" y="978862"/>
            <a:ext cx="722141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З  сім’ї  починається  життя  людини, тут відбувається  формування  її  як  громадянина.</a:t>
            </a:r>
          </a:p>
          <a:p>
            <a:pPr algn="ctr"/>
            <a:r>
              <a:rPr lang="uk-UA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Вона- джерело  любові, поваги, солідарності та прихильності, то, на  чому будується  будь-яке  цивілізоване суспільство, без  чого не  може існувати  людина. Благополуччя  родини – ось мірило  розвитку  і  прогресу  країни. </a:t>
            </a:r>
            <a:endParaRPr lang="ru-RU" sz="2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9C9B3-5856-41F8-B3D7-A83C9885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5098" y="152400"/>
            <a:ext cx="11849101" cy="65278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AACC8-870A-4E2F-93CC-A92BE2F64BA0}"/>
              </a:ext>
            </a:extLst>
          </p:cNvPr>
          <p:cNvSpPr/>
          <p:nvPr/>
        </p:nvSpPr>
        <p:spPr>
          <a:xfrm>
            <a:off x="571500" y="607755"/>
            <a:ext cx="7200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Запровадження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свята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було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викликано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стурбованістю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світової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спільноти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сучасним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становищем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родини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та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її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значенням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у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процесі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виховання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покоління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,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підростає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Отже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, 20 вересня 1993 року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до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резолюції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Генеральної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Асамблеї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ООН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було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запроваджено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Міжнародний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день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сім’ї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,</a:t>
            </a:r>
            <a:r>
              <a:rPr lang="ru-RU" sz="2400" b="1" dirty="0">
                <a:solidFill>
                  <a:srgbClr val="040C28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40C28"/>
                </a:solidFill>
                <a:latin typeface="Century Schoolbook" panose="02040604050505020304" pitchFamily="18" charset="0"/>
              </a:rPr>
              <a:t>який</a:t>
            </a:r>
            <a:r>
              <a:rPr lang="ru-RU" sz="2400" b="1" dirty="0">
                <a:solidFill>
                  <a:srgbClr val="040C28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040C28"/>
                </a:solidFill>
                <a:latin typeface="Century Schoolbook" panose="02040604050505020304" pitchFamily="18" charset="0"/>
              </a:rPr>
              <a:t>відзначається</a:t>
            </a:r>
            <a:r>
              <a:rPr lang="ru-RU" sz="2400" b="1" dirty="0">
                <a:solidFill>
                  <a:srgbClr val="040C28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40C28"/>
                </a:solidFill>
                <a:latin typeface="Century Schoolbook" panose="02040604050505020304" pitchFamily="18" charset="0"/>
              </a:rPr>
              <a:t>щороку</a:t>
            </a:r>
            <a:r>
              <a:rPr lang="ru-RU" sz="2400" b="1" dirty="0">
                <a:solidFill>
                  <a:srgbClr val="040C28"/>
                </a:solidFill>
                <a:latin typeface="Century Schoolbook" panose="02040604050505020304" pitchFamily="18" charset="0"/>
              </a:rPr>
              <a:t>  15 </a:t>
            </a:r>
            <a:r>
              <a:rPr lang="ru-RU" sz="2400" b="1" dirty="0" err="1">
                <a:solidFill>
                  <a:srgbClr val="040C28"/>
                </a:solidFill>
                <a:latin typeface="Century Schoolbook" panose="02040604050505020304" pitchFamily="18" charset="0"/>
              </a:rPr>
              <a:t>травня</a:t>
            </a:r>
            <a:r>
              <a:rPr lang="ru-RU" sz="2400" b="1" dirty="0">
                <a:solidFill>
                  <a:srgbClr val="202124"/>
                </a:solidFill>
                <a:latin typeface="Century Schoolbook" panose="02040604050505020304" pitchFamily="18" charset="0"/>
              </a:rPr>
              <a:t>.</a:t>
            </a:r>
            <a:endParaRPr lang="ru-RU" sz="2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6003B7-B4EC-4CE4-AFAF-3A9BDA30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" y="114300"/>
            <a:ext cx="11874500" cy="65405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27FB00-0C65-449F-AA4C-CF9DB7B7F81E}"/>
              </a:ext>
            </a:extLst>
          </p:cNvPr>
          <p:cNvSpPr/>
          <p:nvPr/>
        </p:nvSpPr>
        <p:spPr>
          <a:xfrm>
            <a:off x="4127500" y="1294537"/>
            <a:ext cx="7556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/>
                </a:solidFill>
                <a:latin typeface="Century Schoolbook" panose="02040604050505020304" pitchFamily="18" charset="0"/>
              </a:rPr>
              <a:t>День  </a:t>
            </a:r>
            <a:r>
              <a:rPr lang="ru-RU" sz="2800" b="1" dirty="0" err="1">
                <a:solidFill>
                  <a:schemeClr val="accent6"/>
                </a:solidFill>
                <a:latin typeface="Century Schoolbook" panose="02040604050505020304" pitchFamily="18" charset="0"/>
              </a:rPr>
              <a:t>сімей</a:t>
            </a:r>
            <a:r>
              <a:rPr lang="ru-RU" sz="2800" b="1" dirty="0">
                <a:solidFill>
                  <a:schemeClr val="accent6"/>
                </a:solidFill>
                <a:latin typeface="Century Schoolbook" panose="02040604050505020304" pitchFamily="18" charset="0"/>
              </a:rPr>
              <a:t>: </a:t>
            </a:r>
            <a:r>
              <a:rPr lang="ru-RU" sz="2800" b="1" dirty="0" err="1">
                <a:solidFill>
                  <a:schemeClr val="accent6"/>
                </a:solidFill>
                <a:latin typeface="Century Schoolbook" panose="02040604050505020304" pitchFamily="18" charset="0"/>
              </a:rPr>
              <a:t>традиції</a:t>
            </a:r>
            <a:endParaRPr lang="ru-RU" sz="2800" b="1" dirty="0">
              <a:solidFill>
                <a:schemeClr val="accent6"/>
              </a:solidFill>
              <a:latin typeface="Century Schoolbook" panose="020406040505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День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сім'ї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- хороший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привід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відвідати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обдзвонити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всіх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рідних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і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сказати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їм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кілька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приємних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слів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. У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цей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день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сім’ї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збираються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разом за  вечерею  і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обмінюються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подарунками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. У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таке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свято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можна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подякувати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рідним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за  все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світле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і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хороше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,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 вони  принесли  в  наше 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життя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  <a:endParaRPr lang="ru-RU" sz="2400" b="1" i="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4C3012-D811-4F9D-96BD-407FA2C82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4814" r="2639" b="4259"/>
          <a:stretch/>
        </p:blipFill>
        <p:spPr>
          <a:xfrm>
            <a:off x="304800" y="330200"/>
            <a:ext cx="11684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085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159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Century Gothic</vt:lpstr>
      <vt:lpstr>Century Schoolbook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2023-05-09T11:55:47Z</dcterms:created>
  <dcterms:modified xsi:type="dcterms:W3CDTF">2023-05-09T13:39:36Z</dcterms:modified>
</cp:coreProperties>
</file>