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286" r:id="rId62"/>
    <p:sldId id="287" r:id="rId63"/>
    <p:sldId id="288" r:id="rId64"/>
    <p:sldId id="289" r:id="rId65"/>
    <p:sldId id="290" r:id="rId66"/>
    <p:sldId id="291" r:id="rId67"/>
    <p:sldId id="292" r:id="rId68"/>
    <p:sldId id="293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11" r:id="rId87"/>
    <p:sldId id="312" r:id="rId88"/>
    <p:sldId id="313" r:id="rId89"/>
    <p:sldId id="314" r:id="rId90"/>
    <p:sldId id="315" r:id="rId91"/>
    <p:sldId id="316" r:id="rId92"/>
    <p:sldId id="317" r:id="rId93"/>
    <p:sldId id="318" r:id="rId94"/>
    <p:sldId id="319" r:id="rId95"/>
    <p:sldId id="320" r:id="rId96"/>
    <p:sldId id="321" r:id="rId9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erif Display" charset="1" panose="02020502080505020204"/>
      <p:regular r:id="rId10"/>
    </p:embeddedFont>
    <p:embeddedFont>
      <p:font typeface="Noto Serif Display Bold" charset="1" panose="02020802080505020204"/>
      <p:regular r:id="rId11"/>
    </p:embeddedFont>
    <p:embeddedFont>
      <p:font typeface="Noto Serif Display Italics" charset="1" panose="02020502080505090204"/>
      <p:regular r:id="rId12"/>
    </p:embeddedFont>
    <p:embeddedFont>
      <p:font typeface="Noto Serif Display Bold Italics" charset="1" panose="02020802080505090204"/>
      <p:regular r:id="rId13"/>
    </p:embeddedFont>
    <p:embeddedFont>
      <p:font typeface="Noto Serif Display Thin" charset="1" panose="02020202080505020204"/>
      <p:regular r:id="rId14"/>
    </p:embeddedFont>
    <p:embeddedFont>
      <p:font typeface="Noto Serif Display Thin Italics" charset="1" panose="02020202080505090204"/>
      <p:regular r:id="rId15"/>
    </p:embeddedFont>
    <p:embeddedFont>
      <p:font typeface="Noto Serif Display Extra-Light" charset="1" panose="02020302080505020204"/>
      <p:regular r:id="rId16"/>
    </p:embeddedFont>
    <p:embeddedFont>
      <p:font typeface="Noto Serif Display Extra-Light Italics" charset="1" panose="02020302080505090204"/>
      <p:regular r:id="rId17"/>
    </p:embeddedFont>
    <p:embeddedFont>
      <p:font typeface="Noto Serif Display Light" charset="1" panose="02020402080505020204"/>
      <p:regular r:id="rId18"/>
    </p:embeddedFont>
    <p:embeddedFont>
      <p:font typeface="Noto Serif Display Light Italics" charset="1" panose="02020402080505090204"/>
      <p:regular r:id="rId19"/>
    </p:embeddedFont>
    <p:embeddedFont>
      <p:font typeface="Noto Serif Display Medium" charset="1" panose="02020602080505020204"/>
      <p:regular r:id="rId20"/>
    </p:embeddedFont>
    <p:embeddedFont>
      <p:font typeface="Noto Serif Display Medium Italics" charset="1" panose="02020602080505090204"/>
      <p:regular r:id="rId21"/>
    </p:embeddedFont>
    <p:embeddedFont>
      <p:font typeface="Noto Serif Display Semi-Bold" charset="1" panose="02020702080505020204"/>
      <p:regular r:id="rId22"/>
    </p:embeddedFont>
    <p:embeddedFont>
      <p:font typeface="Noto Serif Display Semi-Bold Italics" charset="1" panose="02020702080505090204"/>
      <p:regular r:id="rId23"/>
    </p:embeddedFont>
    <p:embeddedFont>
      <p:font typeface="Noto Serif Display Ultra-Bold" charset="1" panose="02020902080505020204"/>
      <p:regular r:id="rId24"/>
    </p:embeddedFont>
    <p:embeddedFont>
      <p:font typeface="Noto Serif Display Ultra-Bold Italics" charset="1" panose="02020902080505090204"/>
      <p:regular r:id="rId25"/>
    </p:embeddedFont>
    <p:embeddedFont>
      <p:font typeface="Noto Serif Display Heavy" charset="1" panose="02020A02080505020204"/>
      <p:regular r:id="rId26"/>
    </p:embeddedFont>
    <p:embeddedFont>
      <p:font typeface="Noto Serif Display Heavy Italics" charset="1" panose="02020A02080505090204"/>
      <p:regular r:id="rId27"/>
    </p:embeddedFont>
    <p:embeddedFont>
      <p:font typeface="Podkova Regular" charset="1" panose="00000500000000000000"/>
      <p:regular r:id="rId28"/>
    </p:embeddedFont>
    <p:embeddedFont>
      <p:font typeface="Podkova Regular Bold" charset="1" panose="00000600000000000000"/>
      <p:regular r:id="rId29"/>
    </p:embeddedFont>
    <p:embeddedFont>
      <p:font typeface="Repo Black" charset="1" panose="02000503040000020004"/>
      <p:regular r:id="rId30"/>
    </p:embeddedFont>
    <p:embeddedFont>
      <p:font typeface="Repo Black Bold" charset="1" panose="0200050304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slides/slide1.xml" Type="http://schemas.openxmlformats.org/officeDocument/2006/relationships/slide"/><Relationship Id="rId33" Target="slides/slide2.xml" Type="http://schemas.openxmlformats.org/officeDocument/2006/relationships/slide"/><Relationship Id="rId34" Target="slides/slide3.xml" Type="http://schemas.openxmlformats.org/officeDocument/2006/relationships/slide"/><Relationship Id="rId35" Target="slides/slide4.xml" Type="http://schemas.openxmlformats.org/officeDocument/2006/relationships/slide"/><Relationship Id="rId36" Target="slides/slide5.xml" Type="http://schemas.openxmlformats.org/officeDocument/2006/relationships/slide"/><Relationship Id="rId37" Target="slides/slide6.xml" Type="http://schemas.openxmlformats.org/officeDocument/2006/relationships/slide"/><Relationship Id="rId38" Target="slides/slide7.xml" Type="http://schemas.openxmlformats.org/officeDocument/2006/relationships/slide"/><Relationship Id="rId39" Target="slides/slide8.xml" Type="http://schemas.openxmlformats.org/officeDocument/2006/relationships/slide"/><Relationship Id="rId4" Target="theme/theme1.xml" Type="http://schemas.openxmlformats.org/officeDocument/2006/relationships/theme"/><Relationship Id="rId40" Target="slides/slide9.xml" Type="http://schemas.openxmlformats.org/officeDocument/2006/relationships/slide"/><Relationship Id="rId41" Target="slides/slide10.xml" Type="http://schemas.openxmlformats.org/officeDocument/2006/relationships/slide"/><Relationship Id="rId42" Target="slides/slide11.xml" Type="http://schemas.openxmlformats.org/officeDocument/2006/relationships/slide"/><Relationship Id="rId43" Target="slides/slide12.xml" Type="http://schemas.openxmlformats.org/officeDocument/2006/relationships/slide"/><Relationship Id="rId44" Target="slides/slide13.xml" Type="http://schemas.openxmlformats.org/officeDocument/2006/relationships/slide"/><Relationship Id="rId45" Target="slides/slide14.xml" Type="http://schemas.openxmlformats.org/officeDocument/2006/relationships/slide"/><Relationship Id="rId46" Target="slides/slide15.xml" Type="http://schemas.openxmlformats.org/officeDocument/2006/relationships/slide"/><Relationship Id="rId47" Target="slides/slide16.xml" Type="http://schemas.openxmlformats.org/officeDocument/2006/relationships/slide"/><Relationship Id="rId48" Target="slides/slide17.xml" Type="http://schemas.openxmlformats.org/officeDocument/2006/relationships/slide"/><Relationship Id="rId49" Target="slides/slide18.xml" Type="http://schemas.openxmlformats.org/officeDocument/2006/relationships/slide"/><Relationship Id="rId5" Target="tableStyles.xml" Type="http://schemas.openxmlformats.org/officeDocument/2006/relationships/tableStyles"/><Relationship Id="rId50" Target="slides/slide19.xml" Type="http://schemas.openxmlformats.org/officeDocument/2006/relationships/slide"/><Relationship Id="rId51" Target="slides/slide20.xml" Type="http://schemas.openxmlformats.org/officeDocument/2006/relationships/slide"/><Relationship Id="rId52" Target="slides/slide21.xml" Type="http://schemas.openxmlformats.org/officeDocument/2006/relationships/slide"/><Relationship Id="rId53" Target="slides/slide22.xml" Type="http://schemas.openxmlformats.org/officeDocument/2006/relationships/slide"/><Relationship Id="rId54" Target="slides/slide23.xml" Type="http://schemas.openxmlformats.org/officeDocument/2006/relationships/slide"/><Relationship Id="rId55" Target="slides/slide24.xml" Type="http://schemas.openxmlformats.org/officeDocument/2006/relationships/slide"/><Relationship Id="rId56" Target="slides/slide25.xml" Type="http://schemas.openxmlformats.org/officeDocument/2006/relationships/slide"/><Relationship Id="rId57" Target="slides/slide26.xml" Type="http://schemas.openxmlformats.org/officeDocument/2006/relationships/slide"/><Relationship Id="rId58" Target="slides/slide27.xml" Type="http://schemas.openxmlformats.org/officeDocument/2006/relationships/slide"/><Relationship Id="rId59" Target="slides/slide28.xml" Type="http://schemas.openxmlformats.org/officeDocument/2006/relationships/slide"/><Relationship Id="rId6" Target="fonts/font6.fntdata" Type="http://schemas.openxmlformats.org/officeDocument/2006/relationships/font"/><Relationship Id="rId60" Target="slides/slide29.xml" Type="http://schemas.openxmlformats.org/officeDocument/2006/relationships/slide"/><Relationship Id="rId61" Target="slides/slide30.xml" Type="http://schemas.openxmlformats.org/officeDocument/2006/relationships/slide"/><Relationship Id="rId62" Target="slides/slide31.xml" Type="http://schemas.openxmlformats.org/officeDocument/2006/relationships/slide"/><Relationship Id="rId63" Target="slides/slide32.xml" Type="http://schemas.openxmlformats.org/officeDocument/2006/relationships/slide"/><Relationship Id="rId64" Target="slides/slide33.xml" Type="http://schemas.openxmlformats.org/officeDocument/2006/relationships/slide"/><Relationship Id="rId65" Target="slides/slide34.xml" Type="http://schemas.openxmlformats.org/officeDocument/2006/relationships/slide"/><Relationship Id="rId66" Target="slides/slide35.xml" Type="http://schemas.openxmlformats.org/officeDocument/2006/relationships/slide"/><Relationship Id="rId67" Target="slides/slide36.xml" Type="http://schemas.openxmlformats.org/officeDocument/2006/relationships/slide"/><Relationship Id="rId68" Target="slides/slide37.xml" Type="http://schemas.openxmlformats.org/officeDocument/2006/relationships/slide"/><Relationship Id="rId69" Target="slides/slide38.xml" Type="http://schemas.openxmlformats.org/officeDocument/2006/relationships/slide"/><Relationship Id="rId7" Target="fonts/font7.fntdata" Type="http://schemas.openxmlformats.org/officeDocument/2006/relationships/font"/><Relationship Id="rId70" Target="slides/slide39.xml" Type="http://schemas.openxmlformats.org/officeDocument/2006/relationships/slide"/><Relationship Id="rId71" Target="slides/slide40.xml" Type="http://schemas.openxmlformats.org/officeDocument/2006/relationships/slide"/><Relationship Id="rId72" Target="slides/slide41.xml" Type="http://schemas.openxmlformats.org/officeDocument/2006/relationships/slide"/><Relationship Id="rId73" Target="slides/slide42.xml" Type="http://schemas.openxmlformats.org/officeDocument/2006/relationships/slide"/><Relationship Id="rId74" Target="slides/slide43.xml" Type="http://schemas.openxmlformats.org/officeDocument/2006/relationships/slide"/><Relationship Id="rId75" Target="slides/slide44.xml" Type="http://schemas.openxmlformats.org/officeDocument/2006/relationships/slide"/><Relationship Id="rId76" Target="slides/slide45.xml" Type="http://schemas.openxmlformats.org/officeDocument/2006/relationships/slide"/><Relationship Id="rId77" Target="slides/slide46.xml" Type="http://schemas.openxmlformats.org/officeDocument/2006/relationships/slide"/><Relationship Id="rId78" Target="slides/slide47.xml" Type="http://schemas.openxmlformats.org/officeDocument/2006/relationships/slide"/><Relationship Id="rId79" Target="slides/slide48.xml" Type="http://schemas.openxmlformats.org/officeDocument/2006/relationships/slide"/><Relationship Id="rId8" Target="fonts/font8.fntdata" Type="http://schemas.openxmlformats.org/officeDocument/2006/relationships/font"/><Relationship Id="rId80" Target="slides/slide49.xml" Type="http://schemas.openxmlformats.org/officeDocument/2006/relationships/slide"/><Relationship Id="rId81" Target="slides/slide50.xml" Type="http://schemas.openxmlformats.org/officeDocument/2006/relationships/slide"/><Relationship Id="rId82" Target="slides/slide51.xml" Type="http://schemas.openxmlformats.org/officeDocument/2006/relationships/slide"/><Relationship Id="rId83" Target="slides/slide52.xml" Type="http://schemas.openxmlformats.org/officeDocument/2006/relationships/slide"/><Relationship Id="rId84" Target="slides/slide53.xml" Type="http://schemas.openxmlformats.org/officeDocument/2006/relationships/slide"/><Relationship Id="rId85" Target="slides/slide54.xml" Type="http://schemas.openxmlformats.org/officeDocument/2006/relationships/slide"/><Relationship Id="rId86" Target="slides/slide55.xml" Type="http://schemas.openxmlformats.org/officeDocument/2006/relationships/slide"/><Relationship Id="rId87" Target="slides/slide56.xml" Type="http://schemas.openxmlformats.org/officeDocument/2006/relationships/slide"/><Relationship Id="rId88" Target="slides/slide57.xml" Type="http://schemas.openxmlformats.org/officeDocument/2006/relationships/slide"/><Relationship Id="rId89" Target="slides/slide58.xml" Type="http://schemas.openxmlformats.org/officeDocument/2006/relationships/slide"/><Relationship Id="rId9" Target="fonts/font9.fntdata" Type="http://schemas.openxmlformats.org/officeDocument/2006/relationships/font"/><Relationship Id="rId90" Target="slides/slide59.xml" Type="http://schemas.openxmlformats.org/officeDocument/2006/relationships/slide"/><Relationship Id="rId91" Target="slides/slide60.xml" Type="http://schemas.openxmlformats.org/officeDocument/2006/relationships/slide"/><Relationship Id="rId92" Target="slides/slide61.xml" Type="http://schemas.openxmlformats.org/officeDocument/2006/relationships/slide"/><Relationship Id="rId93" Target="slides/slide62.xml" Type="http://schemas.openxmlformats.org/officeDocument/2006/relationships/slide"/><Relationship Id="rId94" Target="slides/slide63.xml" Type="http://schemas.openxmlformats.org/officeDocument/2006/relationships/slide"/><Relationship Id="rId95" Target="slides/slide64.xml" Type="http://schemas.openxmlformats.org/officeDocument/2006/relationships/slide"/><Relationship Id="rId96" Target="slides/slide65.xml" Type="http://schemas.openxmlformats.org/officeDocument/2006/relationships/slide"/><Relationship Id="rId97" Target="slides/slide66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jpe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classroomscreen.com/" TargetMode="External" Type="http://schemas.openxmlformats.org/officeDocument/2006/relationships/hyperlink"/><Relationship Id="rId3" Target="https://idroo.com/" TargetMode="External" Type="http://schemas.openxmlformats.org/officeDocument/2006/relationships/hyperlink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78.png" Type="http://schemas.openxmlformats.org/officeDocument/2006/relationships/image"/><Relationship Id="rId4" Target="../media/image7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../media/image85.png" Type="http://schemas.openxmlformats.org/officeDocument/2006/relationships/image"/><Relationship Id="rId4" Target="../media/image86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png" Type="http://schemas.openxmlformats.org/officeDocument/2006/relationships/image"/><Relationship Id="rId3" Target="../media/image88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../media/image94.png" Type="http://schemas.openxmlformats.org/officeDocument/2006/relationships/image"/><Relationship Id="rId4" Target="../media/image95.png" Type="http://schemas.openxmlformats.org/officeDocument/2006/relationships/image"/><Relationship Id="rId5" Target="../media/image96.png" Type="http://schemas.openxmlformats.org/officeDocument/2006/relationships/image"/><Relationship Id="rId6" Target="../media/image97.png" Type="http://schemas.openxmlformats.org/officeDocument/2006/relationships/image"/><Relationship Id="rId7" Target="../media/image98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png" Type="http://schemas.openxmlformats.org/officeDocument/2006/relationships/image"/><Relationship Id="rId3" Target="../media/image100.png" Type="http://schemas.openxmlformats.org/officeDocument/2006/relationships/image"/><Relationship Id="rId4" Target="../media/image101.pn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Relationship Id="rId3" Target="../media/image103.png" Type="http://schemas.openxmlformats.org/officeDocument/2006/relationships/image"/><Relationship Id="rId4" Target="../media/image104.png" Type="http://schemas.openxmlformats.org/officeDocument/2006/relationships/image"/><Relationship Id="rId5" Target="../media/image105.pn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6.png" Type="http://schemas.openxmlformats.org/officeDocument/2006/relationships/image"/><Relationship Id="rId3" Target="../media/image107.png" Type="http://schemas.openxmlformats.org/officeDocument/2006/relationships/image"/><Relationship Id="rId4" Target="../media/image108.png" Type="http://schemas.openxmlformats.org/officeDocument/2006/relationships/image"/><Relationship Id="rId5" Target="../media/image109.png" Type="http://schemas.openxmlformats.org/officeDocument/2006/relationships/image"/><Relationship Id="rId6" Target="../media/image110.pn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pn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png" Type="http://schemas.openxmlformats.org/officeDocument/2006/relationships/image"/><Relationship Id="rId3" Target="../media/image114.png" Type="http://schemas.openxmlformats.org/officeDocument/2006/relationships/image"/><Relationship Id="rId4" Target="../media/image11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6.png" Type="http://schemas.openxmlformats.org/officeDocument/2006/relationships/image"/><Relationship Id="rId3" Target="../media/image117.png" Type="http://schemas.openxmlformats.org/officeDocument/2006/relationships/image"/><Relationship Id="rId4" Target="../media/image118.png" Type="http://schemas.openxmlformats.org/officeDocument/2006/relationships/image"/><Relationship Id="rId5" Target="../media/image119.png" Type="http://schemas.openxmlformats.org/officeDocument/2006/relationships/image"/><Relationship Id="rId6" Target="../media/image120.png" Type="http://schemas.openxmlformats.org/officeDocument/2006/relationships/image"/><Relationship Id="rId7" Target="../media/image121.pn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png" Type="http://schemas.openxmlformats.org/officeDocument/2006/relationships/image"/><Relationship Id="rId4" Target="../media/image124.png" Type="http://schemas.openxmlformats.org/officeDocument/2006/relationships/image"/><Relationship Id="rId5" Target="../media/image125.png" Type="http://schemas.openxmlformats.org/officeDocument/2006/relationships/image"/><Relationship Id="rId6" Target="../media/image126.png" Type="http://schemas.openxmlformats.org/officeDocument/2006/relationships/image"/><Relationship Id="rId7" Target="../media/image127.pn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png" Type="http://schemas.openxmlformats.org/officeDocument/2006/relationships/image"/><Relationship Id="rId3" Target="../media/image129.png" Type="http://schemas.openxmlformats.org/officeDocument/2006/relationships/image"/><Relationship Id="rId4" Target="../media/image130.png" Type="http://schemas.openxmlformats.org/officeDocument/2006/relationships/image"/><Relationship Id="rId5" Target="../media/image131.png" Type="http://schemas.openxmlformats.org/officeDocument/2006/relationships/image"/><Relationship Id="rId6" Target="../media/image132.png" Type="http://schemas.openxmlformats.org/officeDocument/2006/relationships/image"/><Relationship Id="rId7" Target="../media/image133.pn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4.png" Type="http://schemas.openxmlformats.org/officeDocument/2006/relationships/image"/><Relationship Id="rId3" Target="../media/image135.png" Type="http://schemas.openxmlformats.org/officeDocument/2006/relationships/image"/><Relationship Id="rId4" Target="../media/image136.pn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7.png" Type="http://schemas.openxmlformats.org/officeDocument/2006/relationships/image"/><Relationship Id="rId3" Target="../media/image138.png" Type="http://schemas.openxmlformats.org/officeDocument/2006/relationships/image"/><Relationship Id="rId4" Target="../media/image139.jpe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0.png" Type="http://schemas.openxmlformats.org/officeDocument/2006/relationships/image"/><Relationship Id="rId3" Target="../media/image141.png" Type="http://schemas.openxmlformats.org/officeDocument/2006/relationships/image"/><Relationship Id="rId4" Target="../media/image142.png" Type="http://schemas.openxmlformats.org/officeDocument/2006/relationships/image"/><Relationship Id="rId5" Target="../media/image143.png" Type="http://schemas.openxmlformats.org/officeDocument/2006/relationships/image"/><Relationship Id="rId6" Target="../media/image144.png" Type="http://schemas.openxmlformats.org/officeDocument/2006/relationships/image"/><Relationship Id="rId7" Target="../media/image145.pn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6.png" Type="http://schemas.openxmlformats.org/officeDocument/2006/relationships/image"/><Relationship Id="rId3" Target="../media/image147.png" Type="http://schemas.openxmlformats.org/officeDocument/2006/relationships/image"/><Relationship Id="rId4" Target="../media/image148.png" Type="http://schemas.openxmlformats.org/officeDocument/2006/relationships/image"/><Relationship Id="rId5" Target="../media/image149.png" Type="http://schemas.openxmlformats.org/officeDocument/2006/relationships/image"/><Relationship Id="rId6" Target="../media/image150.png" Type="http://schemas.openxmlformats.org/officeDocument/2006/relationships/image"/><Relationship Id="rId7" Target="../media/image151.pn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2.png" Type="http://schemas.openxmlformats.org/officeDocument/2006/relationships/image"/><Relationship Id="rId3" Target="../media/image153.png" Type="http://schemas.openxmlformats.org/officeDocument/2006/relationships/image"/><Relationship Id="rId4" Target="../media/image154.png" Type="http://schemas.openxmlformats.org/officeDocument/2006/relationships/image"/><Relationship Id="rId5" Target="../media/image155.png" Type="http://schemas.openxmlformats.org/officeDocument/2006/relationships/image"/><Relationship Id="rId6" Target="../media/image156.png" Type="http://schemas.openxmlformats.org/officeDocument/2006/relationships/image"/><Relationship Id="rId7" Target="../media/image157.png" Type="http://schemas.openxmlformats.org/officeDocument/2006/relationships/image"/><Relationship Id="rId8" Target="../media/image158.png" Type="http://schemas.openxmlformats.org/officeDocument/2006/relationships/image"/></Relationships>
</file>

<file path=ppt/slides/_rels/slide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9.png" Type="http://schemas.openxmlformats.org/officeDocument/2006/relationships/image"/><Relationship Id="rId3" Target="../media/image160.png" Type="http://schemas.openxmlformats.org/officeDocument/2006/relationships/image"/><Relationship Id="rId4" Target="../media/image161.png" Type="http://schemas.openxmlformats.org/officeDocument/2006/relationships/image"/></Relationships>
</file>

<file path=ppt/slides/_rels/slide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2.png" Type="http://schemas.openxmlformats.org/officeDocument/2006/relationships/image"/><Relationship Id="rId3" Target="../media/image163.png" Type="http://schemas.openxmlformats.org/officeDocument/2006/relationships/image"/><Relationship Id="rId4" Target="../media/image16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5.png" Type="http://schemas.openxmlformats.org/officeDocument/2006/relationships/image"/><Relationship Id="rId3" Target="../media/image166.png" Type="http://schemas.openxmlformats.org/officeDocument/2006/relationships/image"/><Relationship Id="rId4" Target="../media/image167.png" Type="http://schemas.openxmlformats.org/officeDocument/2006/relationships/image"/><Relationship Id="rId5" Target="../media/image168.png" Type="http://schemas.openxmlformats.org/officeDocument/2006/relationships/image"/><Relationship Id="rId6" Target="../media/image169.png" Type="http://schemas.openxmlformats.org/officeDocument/2006/relationships/image"/><Relationship Id="rId7" Target="../media/image170.png" Type="http://schemas.openxmlformats.org/officeDocument/2006/relationships/image"/></Relationships>
</file>

<file path=ppt/slides/_rels/slide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1.png" Type="http://schemas.openxmlformats.org/officeDocument/2006/relationships/image"/><Relationship Id="rId3" Target="../media/image172.png" Type="http://schemas.openxmlformats.org/officeDocument/2006/relationships/image"/><Relationship Id="rId4" Target="../media/image173.png" Type="http://schemas.openxmlformats.org/officeDocument/2006/relationships/image"/><Relationship Id="rId5" Target="../media/image174.png" Type="http://schemas.openxmlformats.org/officeDocument/2006/relationships/image"/><Relationship Id="rId6" Target="../media/image175.jpeg" Type="http://schemas.openxmlformats.org/officeDocument/2006/relationships/image"/><Relationship Id="rId7" Target="../media/image176.png" Type="http://schemas.openxmlformats.org/officeDocument/2006/relationships/image"/></Relationships>
</file>

<file path=ppt/slides/_rels/slide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7.png" Type="http://schemas.openxmlformats.org/officeDocument/2006/relationships/image"/><Relationship Id="rId3" Target="../media/image178.png" Type="http://schemas.openxmlformats.org/officeDocument/2006/relationships/image"/><Relationship Id="rId4" Target="../media/image179.png" Type="http://schemas.openxmlformats.org/officeDocument/2006/relationships/image"/><Relationship Id="rId5" Target="../media/image180.png" Type="http://schemas.openxmlformats.org/officeDocument/2006/relationships/image"/><Relationship Id="rId6" Target="../media/image181.png" Type="http://schemas.openxmlformats.org/officeDocument/2006/relationships/image"/><Relationship Id="rId7" Target="../media/image182.png" Type="http://schemas.openxmlformats.org/officeDocument/2006/relationships/image"/></Relationships>
</file>

<file path=ppt/slides/_rels/slide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3.png" Type="http://schemas.openxmlformats.org/officeDocument/2006/relationships/image"/><Relationship Id="rId3" Target="../media/image184.png" Type="http://schemas.openxmlformats.org/officeDocument/2006/relationships/image"/></Relationships>
</file>

<file path=ppt/slides/_rels/slide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5.jpeg" Type="http://schemas.openxmlformats.org/officeDocument/2006/relationships/image"/><Relationship Id="rId3" Target="../media/image186.jpeg" Type="http://schemas.openxmlformats.org/officeDocument/2006/relationships/image"/><Relationship Id="rId4" Target="../media/image187.jpeg" Type="http://schemas.openxmlformats.org/officeDocument/2006/relationships/image"/></Relationships>
</file>

<file path=ppt/slides/_rels/slide6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8.png" Type="http://schemas.openxmlformats.org/officeDocument/2006/relationships/image"/><Relationship Id="rId3" Target="../media/image189.svg" Type="http://schemas.openxmlformats.org/officeDocument/2006/relationships/image"/></Relationships>
</file>

<file path=ppt/slides/_rels/slide6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0.png" Type="http://schemas.openxmlformats.org/officeDocument/2006/relationships/image"/><Relationship Id="rId3" Target="../media/image19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10415" y="-2569279"/>
            <a:ext cx="4229887" cy="422988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4668528" y="8626392"/>
            <a:ext cx="4229887" cy="4229887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795826" y="747823"/>
            <a:ext cx="2441802" cy="2441802"/>
          </a:xfrm>
          <a:custGeom>
            <a:avLst/>
            <a:gdLst/>
            <a:ahLst/>
            <a:cxnLst/>
            <a:rect r="r" b="b" t="t" l="l"/>
            <a:pathLst>
              <a:path h="2441802" w="2441802">
                <a:moveTo>
                  <a:pt x="0" y="0"/>
                </a:moveTo>
                <a:lnTo>
                  <a:pt x="2441803" y="0"/>
                </a:lnTo>
                <a:lnTo>
                  <a:pt x="2441803" y="2441802"/>
                </a:lnTo>
                <a:lnTo>
                  <a:pt x="0" y="244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204570" y="7094660"/>
            <a:ext cx="2958365" cy="2725394"/>
          </a:xfrm>
          <a:custGeom>
            <a:avLst/>
            <a:gdLst/>
            <a:ahLst/>
            <a:cxnLst/>
            <a:rect r="r" b="b" t="t" l="l"/>
            <a:pathLst>
              <a:path h="2725394" w="2958365">
                <a:moveTo>
                  <a:pt x="0" y="0"/>
                </a:moveTo>
                <a:lnTo>
                  <a:pt x="2958365" y="0"/>
                </a:lnTo>
                <a:lnTo>
                  <a:pt x="2958365" y="2725394"/>
                </a:lnTo>
                <a:lnTo>
                  <a:pt x="0" y="272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005382" y="2776143"/>
            <a:ext cx="12628333" cy="5858221"/>
            <a:chOff x="0" y="0"/>
            <a:chExt cx="16837777" cy="7810962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9050"/>
              <a:ext cx="16837777" cy="742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282914"/>
              <a:ext cx="16837777" cy="55319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01"/>
                </a:lnSpc>
              </a:pPr>
              <a:r>
                <a:rPr lang="en-US" sz="8001" spc="-240">
                  <a:solidFill>
                    <a:srgbClr val="B175FF"/>
                  </a:solidFill>
                  <a:latin typeface="Repo Black"/>
                </a:rPr>
                <a:t>Методична робота </a:t>
              </a:r>
            </a:p>
            <a:p>
              <a:pPr algn="ctr">
                <a:lnSpc>
                  <a:spcPts val="8001"/>
                </a:lnSpc>
              </a:pPr>
              <a:r>
                <a:rPr lang="en-US" sz="8001" spc="-240">
                  <a:solidFill>
                    <a:srgbClr val="B175FF"/>
                  </a:solidFill>
                  <a:latin typeface="Repo Black"/>
                </a:rPr>
                <a:t>РЦ ПТО №1 м.Кременчука  </a:t>
              </a:r>
            </a:p>
            <a:p>
              <a:pPr algn="ctr">
                <a:lnSpc>
                  <a:spcPts val="8001"/>
                </a:lnSpc>
              </a:pPr>
              <a:r>
                <a:rPr lang="en-US" sz="8001" spc="-240">
                  <a:solidFill>
                    <a:srgbClr val="B175FF"/>
                  </a:solidFill>
                  <a:latin typeface="Repo Black"/>
                </a:rPr>
                <a:t>2022-2023 нр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252162"/>
              <a:ext cx="16837777" cy="55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FBF1EF"/>
                  </a:solidFill>
                  <a:latin typeface="Repo Black"/>
                </a:rPr>
                <a:t>Підготувала: Корчукова Маргарита Юріївна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633714" y="0"/>
            <a:ext cx="2440119" cy="2440119"/>
          </a:xfrm>
          <a:custGeom>
            <a:avLst/>
            <a:gdLst/>
            <a:ahLst/>
            <a:cxnLst/>
            <a:rect r="r" b="b" t="t" l="l"/>
            <a:pathLst>
              <a:path h="2440119" w="2440119">
                <a:moveTo>
                  <a:pt x="0" y="0"/>
                </a:moveTo>
                <a:lnTo>
                  <a:pt x="2440119" y="0"/>
                </a:lnTo>
                <a:lnTo>
                  <a:pt x="2440119" y="2440119"/>
                </a:lnTo>
                <a:lnTo>
                  <a:pt x="0" y="2440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61191" y="1028700"/>
            <a:ext cx="16221297" cy="8220297"/>
            <a:chOff x="0" y="0"/>
            <a:chExt cx="21628396" cy="1096039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31" t="1409" r="57603" b="0"/>
            <a:stretch>
              <a:fillRect/>
            </a:stretch>
          </p:blipFill>
          <p:spPr>
            <a:xfrm flipH="false" flipV="false">
              <a:off x="0" y="0"/>
              <a:ext cx="6997799" cy="10960396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4871" t="0" r="37243" b="0"/>
            <a:stretch>
              <a:fillRect/>
            </a:stretch>
          </p:blipFill>
          <p:spPr>
            <a:xfrm flipH="false" flipV="false">
              <a:off x="7315299" y="0"/>
              <a:ext cx="6997799" cy="10960396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37559" t="0" r="37559" b="0"/>
            <a:stretch>
              <a:fillRect/>
            </a:stretch>
          </p:blipFill>
          <p:spPr>
            <a:xfrm flipH="false" flipV="false">
              <a:off x="14630597" y="0"/>
              <a:ext cx="6997799" cy="10960396"/>
            </a:xfrm>
            <a:prstGeom prst="rect">
              <a:avLst/>
            </a:prstGeom>
          </p:spPr>
        </p:pic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7084488" y="943518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991587" y="1028700"/>
            <a:ext cx="5267713" cy="8220297"/>
          </a:xfrm>
          <a:custGeom>
            <a:avLst/>
            <a:gdLst/>
            <a:ahLst/>
            <a:cxnLst/>
            <a:rect r="r" b="b" t="t" l="l"/>
            <a:pathLst>
              <a:path h="8220297" w="5267713">
                <a:moveTo>
                  <a:pt x="0" y="0"/>
                </a:moveTo>
                <a:lnTo>
                  <a:pt x="5267713" y="0"/>
                </a:lnTo>
                <a:lnTo>
                  <a:pt x="5267713" y="8220297"/>
                </a:lnTo>
                <a:lnTo>
                  <a:pt x="0" y="8220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15" t="0" r="-101351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55475" y="108722"/>
            <a:ext cx="17216369" cy="1552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6"/>
              </a:lnSpc>
            </a:pPr>
            <a:r>
              <a:rPr lang="en-US" sz="2240">
                <a:solidFill>
                  <a:srgbClr val="FBF1EF"/>
                </a:solidFill>
                <a:latin typeface="Noto Serif Display Bold"/>
              </a:rPr>
              <a:t>Пілотний проєкт School Chef’s Training Hubs Development реалізується в рамках стратегії реформи шкільного харчування першої леді Олени Зеленської за підтримки Швейцарії, через Швейцарську агенцію розвитку та співробітництва (SDC) та Посольство Швейцарії в Україні спільно з громадськими організаціями «Cult Food», «Національна асоціація громадського харчування» та МОН</a:t>
            </a:r>
            <a:r>
              <a:rPr lang="en-US" sz="2240">
                <a:solidFill>
                  <a:srgbClr val="FBF1EF"/>
                </a:solidFill>
                <a:latin typeface="Noto Serif Display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06473" y="-822015"/>
            <a:ext cx="19491110" cy="4142637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5733684" y="7732684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028700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6" id="6"/>
          <p:cNvSpPr/>
          <p:nvPr/>
        </p:nvSpPr>
        <p:spPr>
          <a:xfrm rot="0">
            <a:off x="5231770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7" id="7"/>
          <p:cNvSpPr/>
          <p:nvPr/>
        </p:nvSpPr>
        <p:spPr>
          <a:xfrm rot="0">
            <a:off x="9434841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8" id="8"/>
          <p:cNvSpPr/>
          <p:nvPr/>
        </p:nvSpPr>
        <p:spPr>
          <a:xfrm rot="0">
            <a:off x="13637911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9" id="9"/>
          <p:cNvGrpSpPr/>
          <p:nvPr/>
        </p:nvGrpSpPr>
        <p:grpSpPr>
          <a:xfrm rot="0">
            <a:off x="1492351" y="4906668"/>
            <a:ext cx="2694087" cy="4151360"/>
            <a:chOff x="0" y="0"/>
            <a:chExt cx="3592116" cy="553514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3592116" cy="1597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ЄРШОВ В, КОЦЮБИНСЬКА С.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КЕРІВНИК - ЧЕРНЕНКО ЛЮДМИЛА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511700"/>
              <a:ext cx="3592116" cy="2506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Обласний конкурс STEM-проєктів 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"</a:t>
              </a: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STEMимо: відроджуємо рідну Україну". ІІ місце</a:t>
              </a:r>
            </a:p>
          </p:txBody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1360102" y="1870388"/>
              <a:ext cx="871913" cy="369796"/>
              <a:chOff x="0" y="0"/>
              <a:chExt cx="2527300" cy="107188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5695421" y="4906668"/>
            <a:ext cx="2366507" cy="4351632"/>
            <a:chOff x="0" y="0"/>
            <a:chExt cx="3155342" cy="580217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0"/>
              <a:ext cx="3155342" cy="1673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405" spc="177">
                  <a:solidFill>
                    <a:srgbClr val="2D1674"/>
                  </a:solidFill>
                  <a:latin typeface="Repo Black Bold"/>
                </a:rPr>
                <a:t>7 УЧАСНИКІВ.</a:t>
              </a:r>
            </a:p>
            <a:p>
              <a:pPr algn="ctr">
                <a:lnSpc>
                  <a:spcPts val="1686"/>
                </a:lnSpc>
              </a:pPr>
              <a:r>
                <a:rPr lang="en-US" sz="1405" spc="177">
                  <a:solidFill>
                    <a:srgbClr val="2D1674"/>
                  </a:solidFill>
                  <a:latin typeface="Repo Black Bold"/>
                </a:rPr>
                <a:t>КЕРІВНИКИ: КОЗЛОВСЬКАН, ГОРІСЛАВЕЦЬ Л., РОМАНОВА О., КОРЧУКОВА М.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480559"/>
              <a:ext cx="3155342" cy="28679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59"/>
                </a:lnSpc>
              </a:pPr>
              <a:r>
                <a:rPr lang="en-US" sz="1756">
                  <a:solidFill>
                    <a:srgbClr val="2D1674"/>
                  </a:solidFill>
                  <a:latin typeface="Repo Black Bold"/>
                </a:rPr>
                <a:t>Всеукраїнський учнівський літературно-мистецький конкурс «Стежками Каменяра»</a:t>
              </a:r>
            </a:p>
          </p:txBody>
        </p: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1194724" y="1921858"/>
              <a:ext cx="765895" cy="324832"/>
              <a:chOff x="0" y="0"/>
              <a:chExt cx="2527300" cy="107188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9898492" y="4906668"/>
            <a:ext cx="2694087" cy="3509016"/>
            <a:chOff x="0" y="0"/>
            <a:chExt cx="3592116" cy="4678687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0"/>
              <a:ext cx="3592116" cy="1234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"/>
                </a:lnSpc>
              </a:pPr>
            </a:p>
            <a:p>
              <a:pPr algn="ctr">
                <a:lnSpc>
                  <a:spcPts val="2159"/>
                </a:lnSpc>
              </a:pPr>
              <a:r>
                <a:rPr lang="en-US" sz="1799" spc="226">
                  <a:solidFill>
                    <a:srgbClr val="2D1674"/>
                  </a:solidFill>
                  <a:latin typeface="Repo Black Bold"/>
                </a:rPr>
                <a:t>ЗНАЙКО АННА КЕРІВНИК - ВОЛЮВАЧ А.С.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2163241"/>
              <a:ext cx="3592116" cy="1998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Обласний конкурс „Кристали: структура, властивості”</a:t>
              </a:r>
            </a:p>
          </p:txBody>
        </p: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1360102" y="1521929"/>
              <a:ext cx="871913" cy="369796"/>
              <a:chOff x="0" y="0"/>
              <a:chExt cx="2527300" cy="107188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14303518" y="4953636"/>
            <a:ext cx="2290176" cy="4257695"/>
            <a:chOff x="0" y="0"/>
            <a:chExt cx="3053568" cy="5676926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0"/>
              <a:ext cx="3053568" cy="1889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32"/>
                </a:lnSpc>
              </a:pPr>
              <a:r>
                <a:rPr lang="en-US" sz="1360" spc="171">
                  <a:solidFill>
                    <a:srgbClr val="2D1674"/>
                  </a:solidFill>
                  <a:latin typeface="Repo Black Bold"/>
                </a:rPr>
                <a:t>18 ВІДМІННИХ, </a:t>
              </a:r>
            </a:p>
            <a:p>
              <a:pPr algn="ctr">
                <a:lnSpc>
                  <a:spcPts val="1632"/>
                </a:lnSpc>
              </a:pPr>
              <a:r>
                <a:rPr lang="en-US" sz="1360" spc="171">
                  <a:solidFill>
                    <a:srgbClr val="2D1674"/>
                  </a:solidFill>
                  <a:latin typeface="Repo Black Bold"/>
                </a:rPr>
                <a:t>12 ДОБРИХ, </a:t>
              </a:r>
            </a:p>
            <a:p>
              <a:pPr algn="ctr">
                <a:lnSpc>
                  <a:spcPts val="1632"/>
                </a:lnSpc>
              </a:pPr>
              <a:r>
                <a:rPr lang="en-US" sz="1360" spc="171">
                  <a:solidFill>
                    <a:srgbClr val="2D1674"/>
                  </a:solidFill>
                  <a:latin typeface="Repo Black Bold"/>
                </a:rPr>
                <a:t>4 УЧАСНИКИ. КЕРІВНИКИ: ТРИСТАН О, БЕЗКЛИНСЬКА К, ВАСИЛЬЄВА Н.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2669219"/>
              <a:ext cx="3053568" cy="25686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9"/>
                </a:lnSpc>
              </a:pPr>
              <a:r>
                <a:rPr lang="en-US" sz="1785">
                  <a:solidFill>
                    <a:srgbClr val="2D1674"/>
                  </a:solidFill>
                  <a:latin typeface="Repo Black Bold"/>
                </a:rPr>
                <a:t>Міжнародний конкурс з інформатики та комп’ютерної</a:t>
              </a:r>
            </a:p>
            <a:p>
              <a:pPr algn="ctr">
                <a:lnSpc>
                  <a:spcPts val="2499"/>
                </a:lnSpc>
              </a:pPr>
              <a:r>
                <a:rPr lang="en-US" sz="1785">
                  <a:solidFill>
                    <a:srgbClr val="2D1674"/>
                  </a:solidFill>
                  <a:latin typeface="Repo Black Bold"/>
                </a:rPr>
                <a:t>вправності „Бобер”</a:t>
              </a:r>
            </a:p>
          </p:txBody>
        </p: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1156188" y="2129768"/>
              <a:ext cx="741191" cy="314354"/>
              <a:chOff x="0" y="0"/>
              <a:chExt cx="2527300" cy="107188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-614290" y="-1671240"/>
            <a:ext cx="4213282" cy="4213282"/>
            <a:chOff x="0" y="0"/>
            <a:chExt cx="2787650" cy="27876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492351" y="193853"/>
            <a:ext cx="2935651" cy="2984143"/>
          </a:xfrm>
          <a:custGeom>
            <a:avLst/>
            <a:gdLst/>
            <a:ahLst/>
            <a:cxnLst/>
            <a:rect r="r" b="b" t="t" l="l"/>
            <a:pathLst>
              <a:path h="2984143" w="2935651">
                <a:moveTo>
                  <a:pt x="0" y="0"/>
                </a:moveTo>
                <a:lnTo>
                  <a:pt x="2935651" y="0"/>
                </a:lnTo>
                <a:lnTo>
                  <a:pt x="2935651" y="2984144"/>
                </a:lnTo>
                <a:lnTo>
                  <a:pt x="0" y="298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7645241" y="1057275"/>
            <a:ext cx="961405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"/>
              </a:rPr>
              <a:t>Участь учнів у заходах змагальницького характеру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06473" y="-822015"/>
            <a:ext cx="19491110" cy="4142637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5733684" y="7732684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028700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6" id="6"/>
          <p:cNvSpPr/>
          <p:nvPr/>
        </p:nvSpPr>
        <p:spPr>
          <a:xfrm rot="0">
            <a:off x="5231770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7" id="7"/>
          <p:cNvSpPr/>
          <p:nvPr/>
        </p:nvSpPr>
        <p:spPr>
          <a:xfrm rot="0">
            <a:off x="9434841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8" id="8"/>
          <p:cNvSpPr/>
          <p:nvPr/>
        </p:nvSpPr>
        <p:spPr>
          <a:xfrm rot="0">
            <a:off x="13637911" y="4442243"/>
            <a:ext cx="3621389" cy="4816057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9" id="9"/>
          <p:cNvGrpSpPr/>
          <p:nvPr/>
        </p:nvGrpSpPr>
        <p:grpSpPr>
          <a:xfrm rot="0">
            <a:off x="1492351" y="4906668"/>
            <a:ext cx="2694087" cy="4151360"/>
            <a:chOff x="0" y="0"/>
            <a:chExt cx="3592116" cy="553514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3592116" cy="1597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ОСТРОЛУЦЬКА ДАР'Я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ІІІ МІСЦЕ 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КЕРІВНИК - КОРЧУКОВА М.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511700"/>
              <a:ext cx="3592116" cy="2506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Обласний конкурс соціальної реклами  імені Григорія Сковороди</a:t>
              </a:r>
            </a:p>
          </p:txBody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1360102" y="1870388"/>
              <a:ext cx="871913" cy="369796"/>
              <a:chOff x="0" y="0"/>
              <a:chExt cx="2527300" cy="107188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5695421" y="4906668"/>
            <a:ext cx="2694087" cy="3420475"/>
            <a:chOff x="0" y="0"/>
            <a:chExt cx="3592116" cy="456063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3592116" cy="1279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15 УЧАСНИКІВ.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КЕРІВНИКИ: БУРЕНКОВА Т. КОРЧУКОВА М.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194200"/>
              <a:ext cx="3592116" cy="18499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D1674"/>
                  </a:solidFill>
                  <a:latin typeface="Repo Black Bold"/>
                </a:rPr>
                <a:t>Обласний конкурс соціальної реклами</a:t>
              </a:r>
              <a:r>
                <a:rPr lang="en-US" sz="2000">
                  <a:solidFill>
                    <a:srgbClr val="2D1674"/>
                  </a:solidFill>
                  <a:latin typeface="Repo Black Bold"/>
                </a:rPr>
                <a:t> імені Григорія Сковороди</a:t>
              </a:r>
            </a:p>
          </p:txBody>
        </p: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1360102" y="1552888"/>
              <a:ext cx="871913" cy="369796"/>
              <a:chOff x="0" y="0"/>
              <a:chExt cx="2527300" cy="107188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9898492" y="4906668"/>
            <a:ext cx="2413513" cy="4151360"/>
            <a:chOff x="0" y="0"/>
            <a:chExt cx="3218018" cy="5535147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0"/>
              <a:ext cx="3218018" cy="22754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20"/>
                </a:lnSpc>
              </a:pPr>
              <a:r>
                <a:rPr lang="en-US" sz="1433" spc="180">
                  <a:solidFill>
                    <a:srgbClr val="2D1674"/>
                  </a:solidFill>
                  <a:latin typeface="Repo Black Bold"/>
                </a:rPr>
                <a:t>7 УЧАСНИКІВ. КЕРІВНИКИ: БУРЕНКОВА Т., РОМАНОВА О, ГОРІСЛАВЕЦЬ Л., ЛИТВИНОВА Г., ДУСМУРАДОВА А., КОРЧУКОВА М.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3112774"/>
              <a:ext cx="3218018" cy="19596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433">
                  <a:solidFill>
                    <a:srgbClr val="2D1674"/>
                  </a:solidFill>
                  <a:latin typeface="Repo Black Bold"/>
                </a:rPr>
                <a:t>Всеукраїнський віртуальний арт-простір</a:t>
              </a:r>
            </a:p>
            <a:p>
              <a:pPr algn="ctr">
                <a:lnSpc>
                  <a:spcPts val="2006"/>
                </a:lnSpc>
              </a:pPr>
              <a:r>
                <a:rPr lang="en-US" sz="1433">
                  <a:solidFill>
                    <a:srgbClr val="2D1674"/>
                  </a:solidFill>
                  <a:latin typeface="Repo Black Bold"/>
                </a:rPr>
                <a:t>«МИ-РАЗОМ! МИ-СИЛЬНІ! МИ-УКРАЇНА!»</a:t>
              </a:r>
            </a:p>
            <a:p>
              <a:pPr algn="ctr">
                <a:lnSpc>
                  <a:spcPts val="2006"/>
                </a:lnSpc>
              </a:pPr>
              <a:r>
                <a:rPr lang="en-US" sz="1433">
                  <a:solidFill>
                    <a:srgbClr val="2D1674"/>
                  </a:solidFill>
                  <a:latin typeface="Repo Black Bold"/>
                </a:rPr>
                <a:t>м. Запоріжжя</a:t>
              </a:r>
            </a:p>
          </p:txBody>
        </p: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1218455" y="2532693"/>
              <a:ext cx="781108" cy="331284"/>
              <a:chOff x="0" y="0"/>
              <a:chExt cx="2527300" cy="107188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14101562" y="4906668"/>
            <a:ext cx="2694087" cy="4292330"/>
            <a:chOff x="0" y="0"/>
            <a:chExt cx="3592116" cy="5723107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9525"/>
              <a:ext cx="3592116" cy="962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1600" spc="201">
                  <a:solidFill>
                    <a:srgbClr val="2D1674"/>
                  </a:solidFill>
                  <a:latin typeface="Repo Black Bold"/>
                </a:rPr>
                <a:t>СТРУЖКО ЛІЛІАНА. КЕРІВНИК: СТІРМАНОВА О.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1876700"/>
              <a:ext cx="3592116" cy="33299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Конкурс «Хімічний калейдоскоп» від Полтавського національного педагогічного університету імені В.Г. Короленка</a:t>
              </a: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. ІІІ місце</a:t>
              </a:r>
            </a:p>
          </p:txBody>
        </p: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1360102" y="1235388"/>
              <a:ext cx="871913" cy="369796"/>
              <a:chOff x="0" y="0"/>
              <a:chExt cx="2527300" cy="107188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527300" cy="1071880"/>
              </a:xfrm>
              <a:custGeom>
                <a:avLst/>
                <a:gdLst/>
                <a:ahLst/>
                <a:cxnLst/>
                <a:rect r="r" b="b" t="t" l="l"/>
                <a:pathLst>
                  <a:path h="1071880" w="252730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-614290" y="-1671240"/>
            <a:ext cx="4213282" cy="4213282"/>
            <a:chOff x="0" y="0"/>
            <a:chExt cx="2787650" cy="27876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250787" y="193853"/>
            <a:ext cx="2935651" cy="2984143"/>
          </a:xfrm>
          <a:custGeom>
            <a:avLst/>
            <a:gdLst/>
            <a:ahLst/>
            <a:cxnLst/>
            <a:rect r="r" b="b" t="t" l="l"/>
            <a:pathLst>
              <a:path h="2984143" w="2935651">
                <a:moveTo>
                  <a:pt x="0" y="0"/>
                </a:moveTo>
                <a:lnTo>
                  <a:pt x="2935651" y="0"/>
                </a:lnTo>
                <a:lnTo>
                  <a:pt x="2935651" y="2984144"/>
                </a:lnTo>
                <a:lnTo>
                  <a:pt x="0" y="298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7645241" y="1057275"/>
            <a:ext cx="961405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"/>
              </a:rPr>
              <a:t>Участь учнів у заходах змагальницького характеру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27920" y="425021"/>
            <a:ext cx="7886269" cy="4434772"/>
          </a:xfrm>
          <a:custGeom>
            <a:avLst/>
            <a:gdLst/>
            <a:ahLst/>
            <a:cxnLst/>
            <a:rect r="r" b="b" t="t" l="l"/>
            <a:pathLst>
              <a:path h="4434772" w="7886269">
                <a:moveTo>
                  <a:pt x="0" y="0"/>
                </a:moveTo>
                <a:lnTo>
                  <a:pt x="7886269" y="0"/>
                </a:lnTo>
                <a:lnTo>
                  <a:pt x="7886269" y="4434773"/>
                </a:lnTo>
                <a:lnTo>
                  <a:pt x="0" y="443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62942" y="4305898"/>
            <a:ext cx="8333751" cy="4553754"/>
          </a:xfrm>
          <a:custGeom>
            <a:avLst/>
            <a:gdLst/>
            <a:ahLst/>
            <a:cxnLst/>
            <a:rect r="r" b="b" t="t" l="l"/>
            <a:pathLst>
              <a:path h="4553754" w="8333751">
                <a:moveTo>
                  <a:pt x="0" y="0"/>
                </a:moveTo>
                <a:lnTo>
                  <a:pt x="8333751" y="0"/>
                </a:lnTo>
                <a:lnTo>
                  <a:pt x="8333751" y="4553754"/>
                </a:lnTo>
                <a:lnTo>
                  <a:pt x="0" y="4553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00487" y="5341518"/>
            <a:ext cx="7824570" cy="4139407"/>
            <a:chOff x="0" y="0"/>
            <a:chExt cx="10432760" cy="551921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57150"/>
              <a:ext cx="10432760" cy="12880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64"/>
                </a:lnSpc>
              </a:pPr>
              <a:r>
                <a:rPr lang="en-US" sz="3664">
                  <a:solidFill>
                    <a:srgbClr val="2D1674"/>
                  </a:solidFill>
                  <a:latin typeface="Repo Black"/>
                </a:rPr>
                <a:t> КЕРІВНИК - БЕЗКЛИНСЬКА КАТЕРИНА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507273"/>
              <a:ext cx="10432760" cy="4164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86"/>
                </a:lnSpc>
              </a:pPr>
              <a:r>
                <a:rPr lang="en-US" sz="2990">
                  <a:solidFill>
                    <a:srgbClr val="2D1674"/>
                  </a:solidFill>
                  <a:latin typeface="Repo Black Bold"/>
                </a:rPr>
                <a:t>Всеукраїнський флешмоб до Дня психологічного здоров’я #спільно_дбай, відтворили руханку Світлани Ройз, яку записав лідер руху “Junior” телеведучий Олександр Педан.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643633" y="792490"/>
            <a:ext cx="7109223" cy="2642498"/>
            <a:chOff x="0" y="0"/>
            <a:chExt cx="9478964" cy="352333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38100"/>
              <a:ext cx="9478964" cy="968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"/>
                </a:rPr>
                <a:t>УЧАСТЬ УЧНІВ ЗП(ПТ)О У КОНКУРСАХ, ПРОЄКТАХ, ФЛЕШМОБАХ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148280"/>
              <a:ext cx="9478964" cy="2514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"/>
                </a:rPr>
                <a:t>21 урок доброти</a:t>
              </a:r>
            </a:p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"/>
                </a:rPr>
                <a:t>у рамках ІІІ Міжнародного уроку доброти про гуманне та відповідальне ставлення до тварин.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28700" y="6779426"/>
            <a:ext cx="7389656" cy="3082552"/>
            <a:chOff x="0" y="0"/>
            <a:chExt cx="9852874" cy="411007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625"/>
              <a:ext cx="9852874" cy="109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3125">
                  <a:solidFill>
                    <a:srgbClr val="2D1674"/>
                  </a:solidFill>
                  <a:latin typeface="Repo Black Bold"/>
                </a:rPr>
                <a:t>ФІЛЬ ДАР'Я. КЕРІВНИК - КАРПЕНКО ЛАРИСА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285166"/>
              <a:ext cx="9852874" cy="29552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9"/>
                </a:lnSpc>
              </a:pPr>
              <a:r>
                <a:rPr lang="en-US" sz="2550">
                  <a:solidFill>
                    <a:srgbClr val="2D1674"/>
                  </a:solidFill>
                  <a:latin typeface="Repo Black Bold"/>
                </a:rPr>
                <a:t>ХІ обласна науково-практична конференція „Пізнання історичної минувшини в іменах – підґрунтя освіти нації”, присвячену 85-річчю створення Полтавської області.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1072568" y="4853448"/>
            <a:ext cx="6680288" cy="4852969"/>
          </a:xfrm>
          <a:custGeom>
            <a:avLst/>
            <a:gdLst/>
            <a:ahLst/>
            <a:cxnLst/>
            <a:rect r="r" b="b" t="t" l="l"/>
            <a:pathLst>
              <a:path h="4852969" w="6680288">
                <a:moveTo>
                  <a:pt x="0" y="0"/>
                </a:moveTo>
                <a:lnTo>
                  <a:pt x="6680288" y="0"/>
                </a:lnTo>
                <a:lnTo>
                  <a:pt x="6680288" y="4852968"/>
                </a:lnTo>
                <a:lnTo>
                  <a:pt x="0" y="4852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756028" y="254380"/>
            <a:ext cx="2891091" cy="3198994"/>
          </a:xfrm>
          <a:custGeom>
            <a:avLst/>
            <a:gdLst/>
            <a:ahLst/>
            <a:cxnLst/>
            <a:rect r="r" b="b" t="t" l="l"/>
            <a:pathLst>
              <a:path h="3198994" w="2891091">
                <a:moveTo>
                  <a:pt x="0" y="0"/>
                </a:moveTo>
                <a:lnTo>
                  <a:pt x="2891091" y="0"/>
                </a:lnTo>
                <a:lnTo>
                  <a:pt x="2891091" y="3198994"/>
                </a:lnTo>
                <a:lnTo>
                  <a:pt x="0" y="3198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0643633" y="856159"/>
            <a:ext cx="7109223" cy="2880350"/>
            <a:chOff x="0" y="0"/>
            <a:chExt cx="9478964" cy="3840467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38100"/>
              <a:ext cx="9478964" cy="5111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691080"/>
              <a:ext cx="9478964" cy="3149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Єльченко Д., керівник - Лихо В.П. Обласний конкурс екологічної інфографіки „Збережемо біорізноманіття рідного краю” імені Олени Байрак”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04548" y="3650785"/>
            <a:ext cx="6488495" cy="2766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3911">
                <a:solidFill>
                  <a:srgbClr val="000000"/>
                </a:solidFill>
                <a:latin typeface="Repo Black Bold"/>
              </a:rPr>
              <a:t>Участь учнів у роботі Полтавської обласної Малої академії наук учнівської молоді</a:t>
            </a: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-677498" y="-824224"/>
            <a:ext cx="2157208" cy="2157208"/>
            <a:chOff x="0" y="0"/>
            <a:chExt cx="2787650" cy="27876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8418356" y="1988574"/>
            <a:ext cx="1451289" cy="615521"/>
            <a:chOff x="0" y="0"/>
            <a:chExt cx="2527300" cy="107188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662942" y="4402592"/>
            <a:ext cx="8089913" cy="4649051"/>
          </a:xfrm>
          <a:custGeom>
            <a:avLst/>
            <a:gdLst/>
            <a:ahLst/>
            <a:cxnLst/>
            <a:rect r="r" b="b" t="t" l="l"/>
            <a:pathLst>
              <a:path h="4649051" w="8089913">
                <a:moveTo>
                  <a:pt x="0" y="0"/>
                </a:moveTo>
                <a:lnTo>
                  <a:pt x="8089914" y="0"/>
                </a:lnTo>
                <a:lnTo>
                  <a:pt x="8089914" y="4649051"/>
                </a:lnTo>
                <a:lnTo>
                  <a:pt x="0" y="4649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4290" y="792490"/>
            <a:ext cx="7466634" cy="4609835"/>
          </a:xfrm>
          <a:custGeom>
            <a:avLst/>
            <a:gdLst/>
            <a:ahLst/>
            <a:cxnLst/>
            <a:rect r="r" b="b" t="t" l="l"/>
            <a:pathLst>
              <a:path h="4609835" w="7466634">
                <a:moveTo>
                  <a:pt x="0" y="0"/>
                </a:moveTo>
                <a:lnTo>
                  <a:pt x="7466634" y="0"/>
                </a:lnTo>
                <a:lnTo>
                  <a:pt x="7466634" y="4609835"/>
                </a:lnTo>
                <a:lnTo>
                  <a:pt x="0" y="4609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6779426"/>
            <a:ext cx="6061187" cy="2187202"/>
            <a:chOff x="0" y="0"/>
            <a:chExt cx="8081583" cy="291627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47625"/>
              <a:ext cx="8081583" cy="109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3125">
                  <a:solidFill>
                    <a:srgbClr val="2D1674"/>
                  </a:solidFill>
                  <a:latin typeface="Repo Black Bold"/>
                </a:rPr>
                <a:t>БОНДАРЕНКО К.. КЕРІВНИК - СТІРМАНОВА ОКСАНА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285166"/>
              <a:ext cx="8081583" cy="1761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9"/>
                </a:lnSpc>
              </a:pPr>
              <a:r>
                <a:rPr lang="en-US" sz="2550">
                  <a:solidFill>
                    <a:srgbClr val="2D1674"/>
                  </a:solidFill>
                  <a:latin typeface="Repo Black Bold"/>
                </a:rPr>
                <a:t>Обласний конкурс для учнів 6-11 класів „Здорове життя – успіх буття”.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853666" y="792490"/>
            <a:ext cx="7899189" cy="2985398"/>
            <a:chOff x="0" y="0"/>
            <a:chExt cx="10532252" cy="398053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38100"/>
              <a:ext cx="10532252" cy="1425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 Bold"/>
                </a:rPr>
                <a:t>УЧАСТЬ УЧНІВ  У РОБОТІ ПОЛТАВСЬКОЇ ОБЛАСНОЇ МАЛОЇ АКАДЕМІЇ НАУК УЧНІВСЬКОЇ МОЛОДІ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605480"/>
              <a:ext cx="10532252" cy="2514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Вовк Софія, </a:t>
              </a:r>
            </a:p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Керівник: Безклинська Катерина</a:t>
              </a:r>
            </a:p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Обласний конкурс для учнів 6-11 класів „Здорове життя – успіх буття”.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535144" y="6779426"/>
            <a:ext cx="8300571" cy="3977902"/>
            <a:chOff x="0" y="0"/>
            <a:chExt cx="11067428" cy="530387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625"/>
              <a:ext cx="11067428" cy="109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3125">
                  <a:solidFill>
                    <a:srgbClr val="2D1674"/>
                  </a:solidFill>
                  <a:latin typeface="Repo Black Bold"/>
                </a:rPr>
                <a:t>XV ВСЕУКРАЇНСЬКА ОЛІМПІАДА - ОСІНЬ 2022 ВІД РЕСУРСУ "НА УРОК" - 279 УЧНІ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285166"/>
              <a:ext cx="11067428" cy="41490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69"/>
                </a:lnSpc>
              </a:pPr>
              <a:r>
                <a:rPr lang="en-US" sz="2550">
                  <a:solidFill>
                    <a:srgbClr val="2D1674"/>
                  </a:solidFill>
                  <a:latin typeface="Repo Black Bold"/>
                </a:rPr>
                <a:t> Предмети: українська мова, математика, інформатика, англійська мова, зарубіжна література, фізика, географія (Горіславець Л, Козловська Н, Безклинська К., Васильєва Н., Корчукова М., Григоренко Ю., Цугуй О., Черненко Л,)</a:t>
              </a:r>
            </a:p>
            <a:p>
              <a:pPr algn="l">
                <a:lnSpc>
                  <a:spcPts val="356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3756028" y="254380"/>
            <a:ext cx="2891091" cy="3198994"/>
          </a:xfrm>
          <a:custGeom>
            <a:avLst/>
            <a:gdLst/>
            <a:ahLst/>
            <a:cxnLst/>
            <a:rect r="r" b="b" t="t" l="l"/>
            <a:pathLst>
              <a:path h="3198994" w="2891091">
                <a:moveTo>
                  <a:pt x="0" y="0"/>
                </a:moveTo>
                <a:lnTo>
                  <a:pt x="2891091" y="0"/>
                </a:lnTo>
                <a:lnTo>
                  <a:pt x="2891091" y="3198994"/>
                </a:lnTo>
                <a:lnTo>
                  <a:pt x="0" y="319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-677498" y="-824224"/>
            <a:ext cx="2157208" cy="2157208"/>
            <a:chOff x="0" y="0"/>
            <a:chExt cx="2787650" cy="27876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8418356" y="1988574"/>
            <a:ext cx="1451289" cy="615521"/>
            <a:chOff x="0" y="0"/>
            <a:chExt cx="2527300" cy="1071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1817238" y="3453374"/>
            <a:ext cx="4762012" cy="6248029"/>
          </a:xfrm>
          <a:custGeom>
            <a:avLst/>
            <a:gdLst/>
            <a:ahLst/>
            <a:cxnLst/>
            <a:rect r="r" b="b" t="t" l="l"/>
            <a:pathLst>
              <a:path h="6248029" w="4762012">
                <a:moveTo>
                  <a:pt x="0" y="0"/>
                </a:moveTo>
                <a:lnTo>
                  <a:pt x="4762012" y="0"/>
                </a:lnTo>
                <a:lnTo>
                  <a:pt x="4762012" y="6248029"/>
                </a:lnTo>
                <a:lnTo>
                  <a:pt x="0" y="6248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643633" y="856159"/>
            <a:ext cx="7109223" cy="2270750"/>
            <a:chOff x="0" y="0"/>
            <a:chExt cx="9478964" cy="302766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38100"/>
              <a:ext cx="9478964" cy="968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 Bold"/>
                </a:rPr>
                <a:t>ВСЕУКРАЇНСЬКА ОЛІМПІАДА «ВСЕОСВІТА ОСІНЬ-2022»  - 199 УЧНІВ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148280"/>
              <a:ext cx="9478964" cy="1879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Предмет: українська мова, (Горіславець Л, Козловська Н, Корчукова М .)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04548" y="3650785"/>
            <a:ext cx="6488495" cy="207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3911">
                <a:solidFill>
                  <a:srgbClr val="000000"/>
                </a:solidFill>
                <a:latin typeface="Repo Black Bold"/>
              </a:rPr>
              <a:t>Участь учнів у всеукраїнських онлайн-олімпіадах, конкурсах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756028" y="254380"/>
            <a:ext cx="2891091" cy="3198994"/>
          </a:xfrm>
          <a:custGeom>
            <a:avLst/>
            <a:gdLst/>
            <a:ahLst/>
            <a:cxnLst/>
            <a:rect r="r" b="b" t="t" l="l"/>
            <a:pathLst>
              <a:path h="3198994" w="2891091">
                <a:moveTo>
                  <a:pt x="0" y="0"/>
                </a:moveTo>
                <a:lnTo>
                  <a:pt x="2891091" y="0"/>
                </a:lnTo>
                <a:lnTo>
                  <a:pt x="2891091" y="3198994"/>
                </a:lnTo>
                <a:lnTo>
                  <a:pt x="0" y="319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677498" y="-824224"/>
            <a:ext cx="2157208" cy="2157208"/>
            <a:chOff x="0" y="0"/>
            <a:chExt cx="2787650" cy="27876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418356" y="1988574"/>
            <a:ext cx="1451289" cy="615521"/>
            <a:chOff x="0" y="0"/>
            <a:chExt cx="2527300" cy="1071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139765" y="4055102"/>
            <a:ext cx="3944896" cy="5643689"/>
          </a:xfrm>
          <a:custGeom>
            <a:avLst/>
            <a:gdLst/>
            <a:ahLst/>
            <a:cxnLst/>
            <a:rect r="r" b="b" t="t" l="l"/>
            <a:pathLst>
              <a:path h="5643689" w="3944896">
                <a:moveTo>
                  <a:pt x="0" y="0"/>
                </a:moveTo>
                <a:lnTo>
                  <a:pt x="3944896" y="0"/>
                </a:lnTo>
                <a:lnTo>
                  <a:pt x="3944896" y="5643688"/>
                </a:lnTo>
                <a:lnTo>
                  <a:pt x="0" y="5643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35144" y="6779426"/>
            <a:ext cx="8300571" cy="2130052"/>
            <a:chOff x="0" y="0"/>
            <a:chExt cx="11067428" cy="284007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47625"/>
              <a:ext cx="11067428" cy="16203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3125">
                  <a:solidFill>
                    <a:srgbClr val="2D1674"/>
                  </a:solidFill>
                  <a:latin typeface="Repo Black Bold"/>
                </a:rPr>
                <a:t>ВСЕУКРАЇНСЬКИЙ ІНТЕРНЕТ-КОНКУРС "МОВА МОЄЇ КРАЇНИ" ВІД РЕСУРСУ "НАУРОК" - 26 УЧНІВ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805866"/>
              <a:ext cx="11067428" cy="11645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69"/>
                </a:lnSpc>
              </a:pPr>
              <a:r>
                <a:rPr lang="en-US" sz="2550">
                  <a:solidFill>
                    <a:srgbClr val="2D1674"/>
                  </a:solidFill>
                  <a:latin typeface="Repo Black Bold"/>
                </a:rPr>
                <a:t> Викладачі: Безклинська К.,  Корчукова М.</a:t>
              </a:r>
            </a:p>
            <a:p>
              <a:pPr algn="l">
                <a:lnSpc>
                  <a:spcPts val="356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643633" y="856159"/>
            <a:ext cx="7109223" cy="2613650"/>
            <a:chOff x="0" y="0"/>
            <a:chExt cx="9478964" cy="348486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38100"/>
              <a:ext cx="9478964" cy="1425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 Bold"/>
                </a:rPr>
                <a:t>XVI ВСЕУКРАЇНСЬКА ІНТЕРНЕТ-ОЛІМПІАДА "ЗИМА 2023" НА ПЛАТФОРМІ "НА УРОК"  - 65 УЧНІВ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605480"/>
              <a:ext cx="9478964" cy="1879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Предмет: українська мова, (Горіславець Л, Буренкова Т., Корчукова М .)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04548" y="3650785"/>
            <a:ext cx="6488495" cy="207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3911">
                <a:solidFill>
                  <a:srgbClr val="000000"/>
                </a:solidFill>
                <a:latin typeface="Repo Black Bold"/>
              </a:rPr>
              <a:t>Участь учнів у всеукраїнських онлайн-олімпіадах, конкурсах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756028" y="254380"/>
            <a:ext cx="2891091" cy="3198994"/>
          </a:xfrm>
          <a:custGeom>
            <a:avLst/>
            <a:gdLst/>
            <a:ahLst/>
            <a:cxnLst/>
            <a:rect r="r" b="b" t="t" l="l"/>
            <a:pathLst>
              <a:path h="3198994" w="2891091">
                <a:moveTo>
                  <a:pt x="0" y="0"/>
                </a:moveTo>
                <a:lnTo>
                  <a:pt x="2891091" y="0"/>
                </a:lnTo>
                <a:lnTo>
                  <a:pt x="2891091" y="3198994"/>
                </a:lnTo>
                <a:lnTo>
                  <a:pt x="0" y="319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677498" y="-824224"/>
            <a:ext cx="2157208" cy="2157208"/>
            <a:chOff x="0" y="0"/>
            <a:chExt cx="2787650" cy="27876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418356" y="1988574"/>
            <a:ext cx="1451289" cy="615521"/>
            <a:chOff x="0" y="0"/>
            <a:chExt cx="2527300" cy="1071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185670" y="4109550"/>
            <a:ext cx="4025150" cy="5371376"/>
          </a:xfrm>
          <a:custGeom>
            <a:avLst/>
            <a:gdLst/>
            <a:ahLst/>
            <a:cxnLst/>
            <a:rect r="r" b="b" t="t" l="l"/>
            <a:pathLst>
              <a:path h="5371376" w="4025150">
                <a:moveTo>
                  <a:pt x="0" y="0"/>
                </a:moveTo>
                <a:lnTo>
                  <a:pt x="4025149" y="0"/>
                </a:lnTo>
                <a:lnTo>
                  <a:pt x="4025149" y="5371376"/>
                </a:lnTo>
                <a:lnTo>
                  <a:pt x="0" y="537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35144" y="6779426"/>
            <a:ext cx="7459593" cy="2316563"/>
            <a:chOff x="0" y="0"/>
            <a:chExt cx="9946124" cy="3088751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47625"/>
              <a:ext cx="9946124" cy="1451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8"/>
                </a:lnSpc>
              </a:pPr>
              <a:r>
                <a:rPr lang="en-US" sz="2808">
                  <a:solidFill>
                    <a:srgbClr val="2D1674"/>
                  </a:solidFill>
                  <a:latin typeface="Repo Black Bold"/>
                </a:rPr>
                <a:t>ВСЕУКРАЇНСЬКА ОЛІМПІАДА «ВСЕОСВІТА ЗИМА 2022/2023» - 57 УЧНІВ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617114"/>
              <a:ext cx="9946124" cy="1588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8"/>
                </a:lnSpc>
              </a:pPr>
              <a:r>
                <a:rPr lang="en-US" sz="2291">
                  <a:solidFill>
                    <a:srgbClr val="2D1674"/>
                  </a:solidFill>
                  <a:latin typeface="Repo Black Bold"/>
                </a:rPr>
                <a:t> Предмет: українська мова </a:t>
              </a:r>
            </a:p>
            <a:p>
              <a:pPr>
                <a:lnSpc>
                  <a:spcPts val="3208"/>
                </a:lnSpc>
              </a:pPr>
              <a:r>
                <a:rPr lang="en-US" sz="2291">
                  <a:solidFill>
                    <a:srgbClr val="2D1674"/>
                  </a:solidFill>
                  <a:latin typeface="Repo Black Bold"/>
                </a:rPr>
                <a:t>Викладачі: Горіславець Л.  Корчукова М.)</a:t>
              </a:r>
            </a:p>
            <a:p>
              <a:pPr algn="l">
                <a:lnSpc>
                  <a:spcPts val="320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643633" y="856159"/>
            <a:ext cx="7109223" cy="1661150"/>
            <a:chOff x="0" y="0"/>
            <a:chExt cx="9478964" cy="221486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38100"/>
              <a:ext cx="9478964" cy="1425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 Bold"/>
                </a:rPr>
                <a:t>ВСЕУКРАЇНСЬКИЙ ІНТЕРНЕТ-КОНКУРС «ШІСТДЕСЯТНИКИ: ЛІТЕРАТУРНИЙ СПРОТИВ» - 10 УЧНІВ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605480"/>
              <a:ext cx="9478964" cy="609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Викладач: Корчукова М .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04548" y="3650785"/>
            <a:ext cx="6488495" cy="207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3911">
                <a:solidFill>
                  <a:srgbClr val="000000"/>
                </a:solidFill>
                <a:latin typeface="Repo Black Bold"/>
              </a:rPr>
              <a:t>Участь учнів у всеукраїнських онлайн-олімпіадах, конкурсах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62942" y="-1351134"/>
            <a:ext cx="2157208" cy="2157208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90500" y="9861979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67849" y="9480926"/>
            <a:ext cx="2157208" cy="2157208"/>
            <a:chOff x="0" y="0"/>
            <a:chExt cx="2787650" cy="27876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027211" y="-190500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756028" y="254380"/>
            <a:ext cx="2891091" cy="3198994"/>
          </a:xfrm>
          <a:custGeom>
            <a:avLst/>
            <a:gdLst/>
            <a:ahLst/>
            <a:cxnLst/>
            <a:rect r="r" b="b" t="t" l="l"/>
            <a:pathLst>
              <a:path h="3198994" w="2891091">
                <a:moveTo>
                  <a:pt x="0" y="0"/>
                </a:moveTo>
                <a:lnTo>
                  <a:pt x="2891091" y="0"/>
                </a:lnTo>
                <a:lnTo>
                  <a:pt x="2891091" y="3198994"/>
                </a:lnTo>
                <a:lnTo>
                  <a:pt x="0" y="319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677498" y="-824224"/>
            <a:ext cx="2157208" cy="2157208"/>
            <a:chOff x="0" y="0"/>
            <a:chExt cx="2787650" cy="27876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418356" y="1988574"/>
            <a:ext cx="1451289" cy="615521"/>
            <a:chOff x="0" y="0"/>
            <a:chExt cx="2527300" cy="1071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474194" y="4729410"/>
            <a:ext cx="3448101" cy="4879248"/>
          </a:xfrm>
          <a:custGeom>
            <a:avLst/>
            <a:gdLst/>
            <a:ahLst/>
            <a:cxnLst/>
            <a:rect r="r" b="b" t="t" l="l"/>
            <a:pathLst>
              <a:path h="4879248" w="3448101">
                <a:moveTo>
                  <a:pt x="0" y="0"/>
                </a:moveTo>
                <a:lnTo>
                  <a:pt x="3448101" y="0"/>
                </a:lnTo>
                <a:lnTo>
                  <a:pt x="3448101" y="4879249"/>
                </a:lnTo>
                <a:lnTo>
                  <a:pt x="0" y="4879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35144" y="6779426"/>
            <a:ext cx="7459593" cy="2316563"/>
            <a:chOff x="0" y="0"/>
            <a:chExt cx="9946124" cy="3088751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47625"/>
              <a:ext cx="9946124" cy="1451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8"/>
                </a:lnSpc>
              </a:pPr>
              <a:r>
                <a:rPr lang="en-US" sz="2808">
                  <a:solidFill>
                    <a:srgbClr val="2D1674"/>
                  </a:solidFill>
                  <a:latin typeface="Repo Black Bold"/>
                </a:rPr>
                <a:t>ВСЕУКРАЇНСЬКА ОЛІМПІАДА «ВСЕОСВІТА. ВЕСНА- 2023  - 63 УЧНІ</a:t>
              </a:r>
            </a:p>
            <a:p>
              <a:pPr algn="l">
                <a:lnSpc>
                  <a:spcPts val="2808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617114"/>
              <a:ext cx="9946124" cy="1588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8"/>
                </a:lnSpc>
              </a:pPr>
              <a:r>
                <a:rPr lang="en-US" sz="2291">
                  <a:solidFill>
                    <a:srgbClr val="2D1674"/>
                  </a:solidFill>
                  <a:latin typeface="Repo Black Bold"/>
                </a:rPr>
                <a:t> Предмет: українська мова </a:t>
              </a:r>
            </a:p>
            <a:p>
              <a:pPr>
                <a:lnSpc>
                  <a:spcPts val="3208"/>
                </a:lnSpc>
              </a:pPr>
              <a:r>
                <a:rPr lang="en-US" sz="2291">
                  <a:solidFill>
                    <a:srgbClr val="2D1674"/>
                  </a:solidFill>
                  <a:latin typeface="Repo Black Bold"/>
                </a:rPr>
                <a:t>Викладачі: Горіславець Л.  Козловська Н.</a:t>
              </a:r>
            </a:p>
            <a:p>
              <a:pPr algn="l">
                <a:lnSpc>
                  <a:spcPts val="320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643633" y="856159"/>
            <a:ext cx="7109223" cy="3566150"/>
            <a:chOff x="0" y="0"/>
            <a:chExt cx="9478964" cy="475486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38100"/>
              <a:ext cx="9478964" cy="14255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718"/>
                </a:lnSpc>
              </a:pPr>
              <a:r>
                <a:rPr lang="en-US" sz="2718">
                  <a:solidFill>
                    <a:srgbClr val="FBF1EF"/>
                  </a:solidFill>
                  <a:latin typeface="Repo Black Bold"/>
                </a:rPr>
                <a:t>XVІІ ВСЕУКРАЇНСЬКА ОЛІМПІАДА - ОСІНЬ 2022 ВІД РЕСУРСУ "НА УРОК" - 114 УЧНІВ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605480"/>
              <a:ext cx="9478964" cy="3149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Предмети: українська мова, зарубіжна література, англійська мова </a:t>
              </a:r>
            </a:p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Викладач: Горіславець Л,</a:t>
              </a:r>
            </a:p>
            <a:p>
              <a:pPr algn="r">
                <a:lnSpc>
                  <a:spcPts val="3815"/>
                </a:lnSpc>
              </a:pPr>
              <a:r>
                <a:rPr lang="en-US" sz="2725">
                  <a:solidFill>
                    <a:srgbClr val="FBF1EF"/>
                  </a:solidFill>
                  <a:latin typeface="Repo Black Bold"/>
                </a:rPr>
                <a:t> Козловська Н. .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04548" y="3650785"/>
            <a:ext cx="6488495" cy="207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3911">
                <a:solidFill>
                  <a:srgbClr val="000000"/>
                </a:solidFill>
                <a:latin typeface="Repo Black Bold"/>
              </a:rPr>
              <a:t>Участь учнів у всеукраїнських онлайн-олімпіадах, конкурсах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86716" y="6910657"/>
            <a:ext cx="2180430" cy="2180430"/>
            <a:chOff x="-2540" y="-254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254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1028700" y="1028700"/>
            <a:ext cx="16230600" cy="8229600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2956000" y="2288104"/>
            <a:ext cx="12744651" cy="5553616"/>
            <a:chOff x="0" y="0"/>
            <a:chExt cx="16992868" cy="740482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63597"/>
              <a:ext cx="16992868" cy="23785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834"/>
                </a:lnSpc>
              </a:pPr>
              <a:r>
                <a:rPr lang="en-US" sz="6213">
                  <a:solidFill>
                    <a:srgbClr val="FBF1EF"/>
                  </a:solidFill>
                  <a:latin typeface="Repo Black"/>
                </a:rPr>
                <a:t>ЄДИНА МЕТОДИЧНА ПРОБЛЕМА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637414" y="3046293"/>
              <a:ext cx="13718041" cy="4352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8"/>
                </a:lnSpc>
              </a:pPr>
              <a:r>
                <a:rPr lang="en-US" sz="3573" spc="450">
                  <a:solidFill>
                    <a:srgbClr val="B175FF"/>
                  </a:solidFill>
                  <a:latin typeface="Repo Black"/>
                </a:rPr>
                <a:t>СТВОРЕННЯ СЕРЕДОВИЩА НЕПЕРЕВНОГО РОЗВИТКУ, ПРОСТОРУ ОСОБИСТОГО ЗРОСТАННЯ ВСІХ СУБ'ЄКТІВ ОСВІТНЬОГО ПРОЦЕСУ В УМОВАХ ЦИФРОВОЇ ТРАНСФОРМАЦІЇ ОСВІТИ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592166" y="-631009"/>
            <a:ext cx="3051232" cy="3051232"/>
            <a:chOff x="0" y="0"/>
            <a:chExt cx="2787650" cy="27876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5828934" y="7866778"/>
            <a:ext cx="3051232" cy="3051232"/>
            <a:chOff x="0" y="0"/>
            <a:chExt cx="2787650" cy="27876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86716" y="6504081"/>
            <a:ext cx="2958365" cy="2725394"/>
          </a:xfrm>
          <a:custGeom>
            <a:avLst/>
            <a:gdLst/>
            <a:ahLst/>
            <a:cxnLst/>
            <a:rect r="r" b="b" t="t" l="l"/>
            <a:pathLst>
              <a:path h="2725394" w="2958365">
                <a:moveTo>
                  <a:pt x="0" y="0"/>
                </a:moveTo>
                <a:lnTo>
                  <a:pt x="2958365" y="0"/>
                </a:lnTo>
                <a:lnTo>
                  <a:pt x="2958365" y="2725394"/>
                </a:lnTo>
                <a:lnTo>
                  <a:pt x="0" y="272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28934" y="-19897"/>
            <a:ext cx="2440119" cy="2440119"/>
          </a:xfrm>
          <a:custGeom>
            <a:avLst/>
            <a:gdLst/>
            <a:ahLst/>
            <a:cxnLst/>
            <a:rect r="r" b="b" t="t" l="l"/>
            <a:pathLst>
              <a:path h="2440119" w="2440119">
                <a:moveTo>
                  <a:pt x="0" y="0"/>
                </a:moveTo>
                <a:lnTo>
                  <a:pt x="2440119" y="0"/>
                </a:lnTo>
                <a:lnTo>
                  <a:pt x="2440119" y="2440119"/>
                </a:lnTo>
                <a:lnTo>
                  <a:pt x="0" y="2440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2904" y="-673265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641749" y="2993390"/>
            <a:ext cx="4876897" cy="3591347"/>
          </a:xfrm>
          <a:custGeom>
            <a:avLst/>
            <a:gdLst/>
            <a:ahLst/>
            <a:cxnLst/>
            <a:rect r="r" b="b" t="t" l="l"/>
            <a:pathLst>
              <a:path h="3591347" w="4876897">
                <a:moveTo>
                  <a:pt x="0" y="0"/>
                </a:moveTo>
                <a:lnTo>
                  <a:pt x="4876897" y="0"/>
                </a:lnTo>
                <a:lnTo>
                  <a:pt x="4876897" y="3591348"/>
                </a:lnTo>
                <a:lnTo>
                  <a:pt x="0" y="3591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39" r="-3332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44473" y="3026429"/>
            <a:ext cx="4987119" cy="3525269"/>
          </a:xfrm>
          <a:custGeom>
            <a:avLst/>
            <a:gdLst/>
            <a:ahLst/>
            <a:cxnLst/>
            <a:rect r="r" b="b" t="t" l="l"/>
            <a:pathLst>
              <a:path h="3525269" w="4987119">
                <a:moveTo>
                  <a:pt x="0" y="0"/>
                </a:moveTo>
                <a:lnTo>
                  <a:pt x="4987118" y="0"/>
                </a:lnTo>
                <a:lnTo>
                  <a:pt x="4987118" y="3525270"/>
                </a:lnTo>
                <a:lnTo>
                  <a:pt x="0" y="352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336971" y="975162"/>
            <a:ext cx="1005292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 Bold"/>
              </a:rPr>
              <a:t>Участь педагогів у заходах змагальницького характеру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42342" y="6964068"/>
            <a:ext cx="4876897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340">
                <a:solidFill>
                  <a:srgbClr val="2D1674"/>
                </a:solidFill>
                <a:latin typeface="Repo Black Bold"/>
              </a:rPr>
              <a:t>ФІНАЛІСТИ: МЄРКУЛОВА І., КОРЧУКОВА М.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33374" y="8318183"/>
            <a:ext cx="4093646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 Bold"/>
              </a:rPr>
              <a:t>Всеукраїнський конкурс на кращий гендерочутливий СТЕМ-урок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54695" y="6964068"/>
            <a:ext cx="4876897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340">
                <a:solidFill>
                  <a:srgbClr val="2D1674"/>
                </a:solidFill>
                <a:latin typeface="Repo Black Bold"/>
              </a:rPr>
              <a:t>ІІ МІСЦЕ:</a:t>
            </a:r>
          </a:p>
          <a:p>
            <a:pPr algn="ctr">
              <a:lnSpc>
                <a:spcPts val="3240"/>
              </a:lnSpc>
            </a:pPr>
            <a:r>
              <a:rPr lang="en-US" sz="2700" spc="340">
                <a:solidFill>
                  <a:srgbClr val="2D1674"/>
                </a:solidFill>
                <a:latin typeface="Repo Black Bold"/>
              </a:rPr>
              <a:t> СТІРМАНОВА О.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44473" y="7946708"/>
            <a:ext cx="5525898" cy="1508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 Bold"/>
              </a:rPr>
              <a:t>Обласний конкурс «Хімічний калейдоскоп» від Полтавського національного педагогічного університету імені В.Г. Короленка.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815768" y="1046116"/>
            <a:ext cx="2226872" cy="222687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15768" y="4030064"/>
            <a:ext cx="2226872" cy="222687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30564" y="4030064"/>
            <a:ext cx="2226872" cy="222687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815768" y="7031428"/>
            <a:ext cx="2226872" cy="222687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30564" y="7031428"/>
            <a:ext cx="2226872" cy="222687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30564" y="1028700"/>
            <a:ext cx="2226872" cy="222687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85029" y="2469657"/>
            <a:ext cx="6496445" cy="7051390"/>
            <a:chOff x="0" y="0"/>
            <a:chExt cx="8661926" cy="940185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2545"/>
              <a:ext cx="8661926" cy="8480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 Bold"/>
                </a:rPr>
                <a:t>ВИСТУПИ ПЕДАГОГІВ НА ОБЛАСНИХ, ВСЕУКРАЇНСЬКИХ ТА МІЖНАРОДНИХ МЕТОДИЧНИХ ЗАХОДАХ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807705"/>
              <a:ext cx="8661926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ФАКТОРИ УСПІХУ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26571" y="1267741"/>
            <a:ext cx="6432729" cy="1701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Майстер-клас „Інтерактивний інструмент для навчання Classtime” від НМЦ ПТО у Полтавській області. Спікер: Тристан Олеся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26571" y="3840480"/>
            <a:ext cx="6432729" cy="255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Всеукраїнський освітній полігон „STEM-освіта як перспективна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форма підготовки кваліфікованих робітників нової генерації” від НМЦ ПТО у Черкаській області. Спікер: Мєркулова Ірина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26571" y="7056156"/>
            <a:ext cx="6432729" cy="212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Обласна конференція до Міжнародного дня кухаря та кулінара. Спікери: Єльченко Марина, Мархель Ольга.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Публікації матеріалів: Курочка Світлана, Порхун Леся, Гузова Ганна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1074024" y="-1438824"/>
            <a:ext cx="3908482" cy="3908482"/>
            <a:chOff x="0" y="0"/>
            <a:chExt cx="2787650" cy="27876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5277" y="1430545"/>
            <a:ext cx="1287607" cy="1248979"/>
          </a:xfrm>
          <a:custGeom>
            <a:avLst/>
            <a:gdLst/>
            <a:ahLst/>
            <a:cxnLst/>
            <a:rect r="r" b="b" t="t" l="l"/>
            <a:pathLst>
              <a:path h="1248979" w="1287607">
                <a:moveTo>
                  <a:pt x="0" y="0"/>
                </a:moveTo>
                <a:lnTo>
                  <a:pt x="1287607" y="0"/>
                </a:lnTo>
                <a:lnTo>
                  <a:pt x="1287607" y="1248979"/>
                </a:lnTo>
                <a:lnTo>
                  <a:pt x="0" y="124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90181" y="4514600"/>
            <a:ext cx="1257799" cy="1257799"/>
          </a:xfrm>
          <a:custGeom>
            <a:avLst/>
            <a:gdLst/>
            <a:ahLst/>
            <a:cxnLst/>
            <a:rect r="r" b="b" t="t" l="l"/>
            <a:pathLst>
              <a:path h="1257799" w="1257799">
                <a:moveTo>
                  <a:pt x="0" y="0"/>
                </a:moveTo>
                <a:lnTo>
                  <a:pt x="1257799" y="0"/>
                </a:lnTo>
                <a:lnTo>
                  <a:pt x="1257799" y="1257800"/>
                </a:lnTo>
                <a:lnTo>
                  <a:pt x="0" y="1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234628" y="7300341"/>
            <a:ext cx="1593212" cy="1593212"/>
          </a:xfrm>
          <a:custGeom>
            <a:avLst/>
            <a:gdLst/>
            <a:ahLst/>
            <a:cxnLst/>
            <a:rect r="r" b="b" t="t" l="l"/>
            <a:pathLst>
              <a:path h="1593212" w="1593212">
                <a:moveTo>
                  <a:pt x="0" y="0"/>
                </a:moveTo>
                <a:lnTo>
                  <a:pt x="1593212" y="0"/>
                </a:lnTo>
                <a:lnTo>
                  <a:pt x="1593212" y="1593213"/>
                </a:lnTo>
                <a:lnTo>
                  <a:pt x="0" y="1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815768" y="1046116"/>
            <a:ext cx="2226872" cy="222687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15768" y="4030064"/>
            <a:ext cx="2226872" cy="222687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30564" y="4030064"/>
            <a:ext cx="2226872" cy="222687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815768" y="7031428"/>
            <a:ext cx="2226872" cy="222687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30564" y="7031428"/>
            <a:ext cx="2226872" cy="222687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30564" y="1028700"/>
            <a:ext cx="2226872" cy="222687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2206910"/>
            <a:ext cx="6496445" cy="7051390"/>
            <a:chOff x="0" y="0"/>
            <a:chExt cx="8661926" cy="940185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2545"/>
              <a:ext cx="8661926" cy="8480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 Bold"/>
                </a:rPr>
                <a:t>ВИСТУПИ ПЕДАГОГІВ НА ОБЛАСНИХ, ВСЕУКРАЇНСЬКИХ ТА МІЖНАРОДНИХ МЕТОДИЧНИХ ЗАХОДАХ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807705"/>
              <a:ext cx="8661926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ФАКТОРИ УСПІХУ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26571" y="1030886"/>
            <a:ext cx="6432729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1674"/>
                </a:solidFill>
                <a:latin typeface="Repo Black Bold"/>
              </a:rPr>
              <a:t>Всеукраїнський вебінар  „Медіаграмотність як ключова компетентність у професійній освіті”від НМЦ ПТО у Запорізькій області. Спікер - Корчукова М.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26571" y="4082061"/>
            <a:ext cx="6432729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2D1674"/>
                </a:solidFill>
                <a:latin typeface="Repo Black Bold"/>
              </a:rPr>
              <a:t>III Всеукраїнська науково–практична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2D1674"/>
                </a:solidFill>
                <a:latin typeface="Repo Black Bold"/>
              </a:rPr>
              <a:t>о</a:t>
            </a:r>
            <a:r>
              <a:rPr lang="en-US" sz="2499">
                <a:solidFill>
                  <a:srgbClr val="2D1674"/>
                </a:solidFill>
                <a:latin typeface="Repo Black Bold"/>
              </a:rPr>
              <a:t>нлайн–конференція «Модернізація змісту професійної освіти в умовах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1674"/>
                </a:solidFill>
                <a:latin typeface="Repo Black Bold"/>
              </a:rPr>
              <a:t>євроінтеграції України –2023». Розміщений матеріал Буренкової Т.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26571" y="6595464"/>
            <a:ext cx="6608278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1674"/>
                </a:solidFill>
                <a:latin typeface="Repo Black Bold"/>
              </a:rPr>
              <a:t>ІІ Всеукраїнська науково-практична конференція «Безпека дітей в інтернеті: попередження, освіта, взаємодія» від Кіровоградського обласного інституту післядипломної педагогічної освіти імені Василя Сухомлинського. Спікер - Васильєва Н.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1074024" y="-1438824"/>
            <a:ext cx="3908482" cy="3908482"/>
            <a:chOff x="0" y="0"/>
            <a:chExt cx="2787650" cy="27876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5277" y="1430545"/>
            <a:ext cx="1287607" cy="1248979"/>
          </a:xfrm>
          <a:custGeom>
            <a:avLst/>
            <a:gdLst/>
            <a:ahLst/>
            <a:cxnLst/>
            <a:rect r="r" b="b" t="t" l="l"/>
            <a:pathLst>
              <a:path h="1248979" w="1287607">
                <a:moveTo>
                  <a:pt x="0" y="0"/>
                </a:moveTo>
                <a:lnTo>
                  <a:pt x="1287607" y="0"/>
                </a:lnTo>
                <a:lnTo>
                  <a:pt x="1287607" y="1248979"/>
                </a:lnTo>
                <a:lnTo>
                  <a:pt x="0" y="124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90181" y="4514600"/>
            <a:ext cx="1257799" cy="1257799"/>
          </a:xfrm>
          <a:custGeom>
            <a:avLst/>
            <a:gdLst/>
            <a:ahLst/>
            <a:cxnLst/>
            <a:rect r="r" b="b" t="t" l="l"/>
            <a:pathLst>
              <a:path h="1257799" w="1257799">
                <a:moveTo>
                  <a:pt x="0" y="0"/>
                </a:moveTo>
                <a:lnTo>
                  <a:pt x="1257799" y="0"/>
                </a:lnTo>
                <a:lnTo>
                  <a:pt x="1257799" y="1257800"/>
                </a:lnTo>
                <a:lnTo>
                  <a:pt x="0" y="1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234628" y="7300341"/>
            <a:ext cx="1593212" cy="1593212"/>
          </a:xfrm>
          <a:custGeom>
            <a:avLst/>
            <a:gdLst/>
            <a:ahLst/>
            <a:cxnLst/>
            <a:rect r="r" b="b" t="t" l="l"/>
            <a:pathLst>
              <a:path h="1593212" w="1593212">
                <a:moveTo>
                  <a:pt x="0" y="0"/>
                </a:moveTo>
                <a:lnTo>
                  <a:pt x="1593212" y="0"/>
                </a:lnTo>
                <a:lnTo>
                  <a:pt x="1593212" y="1593213"/>
                </a:lnTo>
                <a:lnTo>
                  <a:pt x="0" y="1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815768" y="1046116"/>
            <a:ext cx="2226872" cy="222687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15768" y="4030064"/>
            <a:ext cx="2226872" cy="222687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30564" y="4030064"/>
            <a:ext cx="2226872" cy="222687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815768" y="7031428"/>
            <a:ext cx="2226872" cy="222687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30564" y="7031428"/>
            <a:ext cx="2226872" cy="222687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30564" y="1028700"/>
            <a:ext cx="2226872" cy="222687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2206910"/>
            <a:ext cx="6496445" cy="7051390"/>
            <a:chOff x="0" y="0"/>
            <a:chExt cx="8661926" cy="940185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2545"/>
              <a:ext cx="8661926" cy="8480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 Bold"/>
                </a:rPr>
                <a:t>ВИСТУПИ ПЕДАГОГІВ НА ОБЛАСНИХ, ВСЕУКРАЇНСЬКИХ ТА МІЖНАРОДНИХ МЕТОДИЧНИХ ЗАХОДАХ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807705"/>
              <a:ext cx="8661926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ФАКТОРИ УСПІХУ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26571" y="1272504"/>
            <a:ext cx="6432729" cy="1691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Членкиня робочої групи з організації обласного STEAM конкурсу -  Ірина Мєркулова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826571" y="3411855"/>
            <a:ext cx="6432729" cy="341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STREAM за участі викладачів фізики та математики закладів професійної (професійно-технічної) освіти Полтавської області на тему “Організація і можливості онлайн-уроку з фізики/математики в умовах воєнного стану” Спікер: Мєркулова Ірина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26571" y="7265670"/>
            <a:ext cx="6432729" cy="255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STREAM за участі викладачів географії закладів професійної (професійно-технічної) освіти Полтавської області на тему “Організація і можливості онлайн-уроку з географії в умовах воєнного стану” </a:t>
            </a:r>
            <a:r>
              <a:rPr lang="en-US" sz="2400">
                <a:solidFill>
                  <a:srgbClr val="2D1674"/>
                </a:solidFill>
                <a:latin typeface="Repo Black Bold"/>
              </a:rPr>
              <a:t>Спікер Ольга Цугуй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1074024" y="-1438824"/>
            <a:ext cx="3908482" cy="3908482"/>
            <a:chOff x="0" y="0"/>
            <a:chExt cx="2787650" cy="27876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5277" y="1430545"/>
            <a:ext cx="1287607" cy="1248979"/>
          </a:xfrm>
          <a:custGeom>
            <a:avLst/>
            <a:gdLst/>
            <a:ahLst/>
            <a:cxnLst/>
            <a:rect r="r" b="b" t="t" l="l"/>
            <a:pathLst>
              <a:path h="1248979" w="1287607">
                <a:moveTo>
                  <a:pt x="0" y="0"/>
                </a:moveTo>
                <a:lnTo>
                  <a:pt x="1287607" y="0"/>
                </a:lnTo>
                <a:lnTo>
                  <a:pt x="1287607" y="1248979"/>
                </a:lnTo>
                <a:lnTo>
                  <a:pt x="0" y="124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90181" y="4514600"/>
            <a:ext cx="1257799" cy="1257799"/>
          </a:xfrm>
          <a:custGeom>
            <a:avLst/>
            <a:gdLst/>
            <a:ahLst/>
            <a:cxnLst/>
            <a:rect r="r" b="b" t="t" l="l"/>
            <a:pathLst>
              <a:path h="1257799" w="1257799">
                <a:moveTo>
                  <a:pt x="0" y="0"/>
                </a:moveTo>
                <a:lnTo>
                  <a:pt x="1257799" y="0"/>
                </a:lnTo>
                <a:lnTo>
                  <a:pt x="1257799" y="1257800"/>
                </a:lnTo>
                <a:lnTo>
                  <a:pt x="0" y="1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234628" y="7300341"/>
            <a:ext cx="1593212" cy="1593212"/>
          </a:xfrm>
          <a:custGeom>
            <a:avLst/>
            <a:gdLst/>
            <a:ahLst/>
            <a:cxnLst/>
            <a:rect r="r" b="b" t="t" l="l"/>
            <a:pathLst>
              <a:path h="1593212" w="1593212">
                <a:moveTo>
                  <a:pt x="0" y="0"/>
                </a:moveTo>
                <a:lnTo>
                  <a:pt x="1593212" y="0"/>
                </a:lnTo>
                <a:lnTo>
                  <a:pt x="1593212" y="1593213"/>
                </a:lnTo>
                <a:lnTo>
                  <a:pt x="0" y="1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815768" y="1046116"/>
            <a:ext cx="2226872" cy="222687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15768" y="4030064"/>
            <a:ext cx="2226872" cy="222687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30564" y="4030064"/>
            <a:ext cx="2226872" cy="222687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815768" y="7031428"/>
            <a:ext cx="2226872" cy="222687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30564" y="7031428"/>
            <a:ext cx="2226872" cy="222687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30564" y="1028700"/>
            <a:ext cx="2226872" cy="222687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2206910"/>
            <a:ext cx="6496445" cy="7051390"/>
            <a:chOff x="0" y="0"/>
            <a:chExt cx="8661926" cy="940185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2545"/>
              <a:ext cx="8661926" cy="8480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 Bold"/>
                </a:rPr>
                <a:t>ВИСТУПИ ПЕДАГОГІВ НА ОБЛАСНИХ, ВСЕУКРАЇНСЬКИХ ТА МІЖНАРОДНИХ МЕТОДИЧНИХ ЗАХОДАХ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807705"/>
              <a:ext cx="8661926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ФАКТОРИ УСПІХУ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26571" y="843879"/>
            <a:ext cx="6432729" cy="2548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Всеукраїнська науково-практична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конференція «Організація роботи класного керівника в умовах воєнного стану» м.Запоріжжя.. Опублікувала матеріали: Мальченко І.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826571" y="4483417"/>
            <a:ext cx="6432729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Обласна секція викладачів української мови і літератури. Виступ - Горіславець Л., Корчукова М,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26571" y="7908607"/>
            <a:ext cx="6432729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Методична година. Обласна секція методистів ЗП(ПТ)О . Виступ - Корчукова М.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1074024" y="-1438824"/>
            <a:ext cx="3908482" cy="3908482"/>
            <a:chOff x="0" y="0"/>
            <a:chExt cx="2787650" cy="27876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5277" y="1430545"/>
            <a:ext cx="1287607" cy="1248979"/>
          </a:xfrm>
          <a:custGeom>
            <a:avLst/>
            <a:gdLst/>
            <a:ahLst/>
            <a:cxnLst/>
            <a:rect r="r" b="b" t="t" l="l"/>
            <a:pathLst>
              <a:path h="1248979" w="1287607">
                <a:moveTo>
                  <a:pt x="0" y="0"/>
                </a:moveTo>
                <a:lnTo>
                  <a:pt x="1287607" y="0"/>
                </a:lnTo>
                <a:lnTo>
                  <a:pt x="1287607" y="1248979"/>
                </a:lnTo>
                <a:lnTo>
                  <a:pt x="0" y="124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90181" y="4514600"/>
            <a:ext cx="1257799" cy="1257799"/>
          </a:xfrm>
          <a:custGeom>
            <a:avLst/>
            <a:gdLst/>
            <a:ahLst/>
            <a:cxnLst/>
            <a:rect r="r" b="b" t="t" l="l"/>
            <a:pathLst>
              <a:path h="1257799" w="1257799">
                <a:moveTo>
                  <a:pt x="0" y="0"/>
                </a:moveTo>
                <a:lnTo>
                  <a:pt x="1257799" y="0"/>
                </a:lnTo>
                <a:lnTo>
                  <a:pt x="1257799" y="1257800"/>
                </a:lnTo>
                <a:lnTo>
                  <a:pt x="0" y="1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234628" y="7300341"/>
            <a:ext cx="1593212" cy="1593212"/>
          </a:xfrm>
          <a:custGeom>
            <a:avLst/>
            <a:gdLst/>
            <a:ahLst/>
            <a:cxnLst/>
            <a:rect r="r" b="b" t="t" l="l"/>
            <a:pathLst>
              <a:path h="1593212" w="1593212">
                <a:moveTo>
                  <a:pt x="0" y="0"/>
                </a:moveTo>
                <a:lnTo>
                  <a:pt x="1593212" y="0"/>
                </a:lnTo>
                <a:lnTo>
                  <a:pt x="1593212" y="1593213"/>
                </a:lnTo>
                <a:lnTo>
                  <a:pt x="0" y="1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77498" y="-573575"/>
            <a:ext cx="9821498" cy="11434151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815768" y="1046116"/>
            <a:ext cx="2226872" cy="222687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15768" y="4030064"/>
            <a:ext cx="2226872" cy="222687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30564" y="4030064"/>
            <a:ext cx="2226872" cy="222687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815768" y="7031428"/>
            <a:ext cx="2226872" cy="222687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30564" y="7031428"/>
            <a:ext cx="2226872" cy="222687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30564" y="1028700"/>
            <a:ext cx="2226872" cy="222687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2206910"/>
            <a:ext cx="6496445" cy="7051390"/>
            <a:chOff x="0" y="0"/>
            <a:chExt cx="8661926" cy="940185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2545"/>
              <a:ext cx="8661926" cy="8480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 Bold"/>
                </a:rPr>
                <a:t>ВИСТУПИ ПЕДАГОГІВ НА ОБЛАСНИХ, ВСЕУКРАЇНСЬКИХ ТА МІЖНАРОДНИХ МЕТОДИЧНИХ ЗАХОДАХ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807705"/>
              <a:ext cx="8661926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ФАКТОРИ УСПІХУ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26571" y="629566"/>
            <a:ext cx="6432729" cy="2977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У рамках програми EU4Skills - робота українських експертів. Експерт робочої  групи (рецензування) щодо верифікації  короткострокових онлайн-курсів для підтримки відбудови України - Тристан Олеся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826571" y="3490936"/>
            <a:ext cx="6263497" cy="3336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1"/>
              </a:lnSpc>
            </a:pPr>
            <a:r>
              <a:rPr lang="en-US" sz="2336">
                <a:solidFill>
                  <a:srgbClr val="2D1674"/>
                </a:solidFill>
                <a:latin typeface="Repo Black Bold"/>
              </a:rPr>
              <a:t>Майстер-клас „Використання Microsoft Sway як ресурс для навчання” у рамках роботи обласної секції викладачів предметів „Інформатика” та „Інформаційні технології” закладів професійнох (професійно-технічної) освіти Полтавської області. Спікер - Тристан Олеся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26571" y="7908607"/>
            <a:ext cx="6432729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2D1674"/>
                </a:solidFill>
                <a:latin typeface="Repo Black Bold"/>
              </a:rPr>
              <a:t>Обласна секція заступників директорів з НВР ЗП(ПТ)О . Виступ - Корчукова Маргарита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1074024" y="-1438824"/>
            <a:ext cx="3908482" cy="3908482"/>
            <a:chOff x="0" y="0"/>
            <a:chExt cx="2787650" cy="27876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475277" y="1430545"/>
            <a:ext cx="1287607" cy="1248979"/>
          </a:xfrm>
          <a:custGeom>
            <a:avLst/>
            <a:gdLst/>
            <a:ahLst/>
            <a:cxnLst/>
            <a:rect r="r" b="b" t="t" l="l"/>
            <a:pathLst>
              <a:path h="1248979" w="1287607">
                <a:moveTo>
                  <a:pt x="0" y="0"/>
                </a:moveTo>
                <a:lnTo>
                  <a:pt x="1287607" y="0"/>
                </a:lnTo>
                <a:lnTo>
                  <a:pt x="1287607" y="1248979"/>
                </a:lnTo>
                <a:lnTo>
                  <a:pt x="0" y="124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90181" y="4514600"/>
            <a:ext cx="1257799" cy="1257799"/>
          </a:xfrm>
          <a:custGeom>
            <a:avLst/>
            <a:gdLst/>
            <a:ahLst/>
            <a:cxnLst/>
            <a:rect r="r" b="b" t="t" l="l"/>
            <a:pathLst>
              <a:path h="1257799" w="1257799">
                <a:moveTo>
                  <a:pt x="0" y="0"/>
                </a:moveTo>
                <a:lnTo>
                  <a:pt x="1257799" y="0"/>
                </a:lnTo>
                <a:lnTo>
                  <a:pt x="1257799" y="1257800"/>
                </a:lnTo>
                <a:lnTo>
                  <a:pt x="0" y="1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234628" y="7300341"/>
            <a:ext cx="1593212" cy="1593212"/>
          </a:xfrm>
          <a:custGeom>
            <a:avLst/>
            <a:gdLst/>
            <a:ahLst/>
            <a:cxnLst/>
            <a:rect r="r" b="b" t="t" l="l"/>
            <a:pathLst>
              <a:path h="1593212" w="1593212">
                <a:moveTo>
                  <a:pt x="0" y="0"/>
                </a:moveTo>
                <a:lnTo>
                  <a:pt x="1593212" y="0"/>
                </a:lnTo>
                <a:lnTo>
                  <a:pt x="1593212" y="1593213"/>
                </a:lnTo>
                <a:lnTo>
                  <a:pt x="0" y="1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107718" y="4235664"/>
            <a:ext cx="14072564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Інформаційно-видавнича діяльність</a:t>
            </a:r>
          </a:p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"Освітній простір" № 3, №4, 2022; №1, №2,№3, 2023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30244" y="1015644"/>
            <a:ext cx="5199210" cy="2923514"/>
            <a:chOff x="0" y="0"/>
            <a:chExt cx="3697364" cy="207902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14647" y="1856596"/>
            <a:ext cx="4227315" cy="1391865"/>
            <a:chOff x="0" y="0"/>
            <a:chExt cx="5636420" cy="185582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822" y="-278342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ГОРІСЛАВЕЦЬ ЛЮДМИЛА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860563"/>
              <a:ext cx="5635597" cy="1234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Прагнення до свободи – вчора, патріотизм і нездоланність – сьогодні, гідна Україна – завтра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544322" y="1401936"/>
            <a:ext cx="4227315" cy="2005275"/>
            <a:chOff x="0" y="0"/>
            <a:chExt cx="5636420" cy="267370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822" y="-7408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БУРЕНКОВА ТЕТЯНА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259343"/>
              <a:ext cx="5635597" cy="1653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 Наочність на уроках української мови і літератури як засіб підвищення предметної компетентності учнів. 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030343" y="6766623"/>
            <a:ext cx="4227315" cy="1831602"/>
            <a:chOff x="0" y="0"/>
            <a:chExt cx="5636420" cy="2442136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822" y="-5292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КОЗЛОВСЬКА НАТАЛІЯ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124300"/>
              <a:ext cx="5635597" cy="1802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BF1EF"/>
                  </a:solidFill>
                  <a:latin typeface="Repo Black Bold"/>
                </a:rPr>
                <a:t>Самоосвіта як чинник вдосконалення </a:t>
              </a: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BF1EF"/>
                  </a:solidFill>
                  <a:latin typeface="Repo Black Bold"/>
                </a:rPr>
                <a:t>професійної майстерності викладача</a:t>
              </a:r>
            </a:p>
          </p:txBody>
        </p:sp>
      </p:grpSp>
      <p:sp>
        <p:nvSpPr>
          <p:cNvPr name="AutoShape 23" id="2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24" id="24"/>
          <p:cNvGrpSpPr/>
          <p:nvPr/>
        </p:nvGrpSpPr>
        <p:grpSpPr>
          <a:xfrm rot="0">
            <a:off x="7030343" y="1913338"/>
            <a:ext cx="4227315" cy="1276930"/>
            <a:chOff x="0" y="0"/>
            <a:chExt cx="5636420" cy="1702573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822" y="-278342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МАЛЬЧЕНКО ІРИНА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288216"/>
              <a:ext cx="5635597" cy="1653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 ПРОСТО І ЛЕГКО. РОБОТА З ІНТЕРАКТИВНИМИ ДОШКАМИ JAMBOARD, </a:t>
              </a:r>
              <a:r>
                <a:rPr lang="en-US" sz="1800" u="sng">
                  <a:solidFill>
                    <a:srgbClr val="2D1674"/>
                  </a:solidFill>
                  <a:latin typeface="Repo Black Bold"/>
                  <a:hlinkClick r:id="rId2" tooltip="https://classroomscreen.com/"/>
                </a:rPr>
                <a:t>CLASSROOMSCREEN</a:t>
              </a: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, </a:t>
              </a:r>
              <a:r>
                <a:rPr lang="en-US" sz="1800" u="sng">
                  <a:solidFill>
                    <a:srgbClr val="2D1674"/>
                  </a:solidFill>
                  <a:latin typeface="Repo Black Bold"/>
                  <a:hlinkClick r:id="rId3" tooltip="https://idroo.com/"/>
                </a:rPr>
                <a:t>IDROO</a:t>
              </a:r>
            </a:p>
          </p:txBody>
        </p:sp>
      </p:grpSp>
      <p:sp>
        <p:nvSpPr>
          <p:cNvPr name="AutoShape 27" id="27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28" id="28"/>
          <p:cNvGrpSpPr/>
          <p:nvPr/>
        </p:nvGrpSpPr>
        <p:grpSpPr>
          <a:xfrm rot="0">
            <a:off x="1514031" y="6994678"/>
            <a:ext cx="4227315" cy="1734447"/>
            <a:chOff x="0" y="0"/>
            <a:chExt cx="5636420" cy="2312596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822" y="-276225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ВАСИЛЬЄВА НАТАЛІЯ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898240"/>
              <a:ext cx="5635597" cy="1653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 Інформаційна безпека здобувачів освіти під час війни.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 Як вберегтися від фейків у сучасному інфопросторі.</a:t>
              </a:r>
            </a:p>
          </p:txBody>
        </p:sp>
      </p:grpSp>
      <p:sp>
        <p:nvSpPr>
          <p:cNvPr name="AutoShape 31" id="31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2" id="32"/>
          <p:cNvGrpSpPr/>
          <p:nvPr/>
        </p:nvGrpSpPr>
        <p:grpSpPr>
          <a:xfrm rot="0">
            <a:off x="12546655" y="6981978"/>
            <a:ext cx="4227315" cy="1686187"/>
            <a:chOff x="0" y="0"/>
            <a:chExt cx="5636420" cy="2248250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822" y="-278342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КОРЧУКОВА МАРГАРИТА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996453"/>
              <a:ext cx="5635597" cy="1490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 Освіта, в якій учня не тягнуть за собою, </a:t>
              </a: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а штовхають попереду себе </a:t>
              </a:r>
            </a:p>
          </p:txBody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107718" y="4235664"/>
            <a:ext cx="14072564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Інформаційно-видавнича діяльність</a:t>
            </a:r>
          </a:p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"Освітній простір" № 3, №4, 2022; №1, №2,№3, 2023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30244" y="1015644"/>
            <a:ext cx="5199210" cy="2923514"/>
            <a:chOff x="0" y="0"/>
            <a:chExt cx="3697364" cy="207902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14647" y="1542271"/>
            <a:ext cx="4227315" cy="2020515"/>
            <a:chOff x="0" y="0"/>
            <a:chExt cx="5636420" cy="269402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822" y="-278342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КУРОЧКА СВІТЛАНА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860563"/>
              <a:ext cx="5635597" cy="2072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Формування мотивації учнів до вивчення предметів спеціальних дисциплін в умовах дистанційного та змішаного навчання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544322" y="1454323"/>
            <a:ext cx="4227315" cy="1900500"/>
            <a:chOff x="0" y="0"/>
            <a:chExt cx="5636420" cy="253400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822" y="-7408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ШОСТАК ЛЕОНІД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00543"/>
              <a:ext cx="5635597" cy="2072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Мотивації учнів на уроках виробничого навчання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як спосіб підготовки висококваліфікованих робітників</a:t>
              </a:r>
            </a:p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030343" y="6771385"/>
            <a:ext cx="4227315" cy="1822077"/>
            <a:chOff x="0" y="0"/>
            <a:chExt cx="5636420" cy="2429436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822" y="-5292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ЛИТВИНЕНКО РУСЛАН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124300"/>
              <a:ext cx="5635597" cy="1789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BF1EF"/>
                  </a:solidFill>
                  <a:latin typeface="Repo Black Bold"/>
                </a:rPr>
                <a:t>Використання сучасних ґаджетів на уроках фізичної культури</a:t>
              </a:r>
            </a:p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AutoShape 23" id="2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24" id="24"/>
          <p:cNvGrpSpPr/>
          <p:nvPr/>
        </p:nvGrpSpPr>
        <p:grpSpPr>
          <a:xfrm rot="0">
            <a:off x="7030343" y="2227663"/>
            <a:ext cx="4227315" cy="648280"/>
            <a:chOff x="0" y="0"/>
            <a:chExt cx="5636420" cy="864373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822" y="-278342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МАРХЕЛЬ ОЛЬГА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288216"/>
              <a:ext cx="5635597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Урок виробничого навчання у стилі STEAM</a:t>
              </a:r>
            </a:p>
          </p:txBody>
        </p:sp>
      </p:grpSp>
      <p:sp>
        <p:nvSpPr>
          <p:cNvPr name="AutoShape 27" id="27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28" id="28"/>
          <p:cNvGrpSpPr/>
          <p:nvPr/>
        </p:nvGrpSpPr>
        <p:grpSpPr>
          <a:xfrm rot="0">
            <a:off x="1514031" y="7204228"/>
            <a:ext cx="4227315" cy="1315347"/>
            <a:chOff x="0" y="0"/>
            <a:chExt cx="5636420" cy="1753796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822" y="-276225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БУРДАК ЕЛЕОНОРА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339440"/>
              <a:ext cx="5635597" cy="1653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  Використання розвивальних ігор та вправ з подолання агресивної поведінки для тренінгів з дітьми старшого підліткового віку.</a:t>
              </a:r>
            </a:p>
          </p:txBody>
        </p:sp>
      </p:grpSp>
      <p:sp>
        <p:nvSpPr>
          <p:cNvPr name="AutoShape 31" id="31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2" id="32"/>
          <p:cNvGrpSpPr/>
          <p:nvPr/>
        </p:nvGrpSpPr>
        <p:grpSpPr>
          <a:xfrm rot="0">
            <a:off x="12265778" y="6815290"/>
            <a:ext cx="4859288" cy="2019562"/>
            <a:chOff x="0" y="0"/>
            <a:chExt cx="6479051" cy="2692750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945" y="-278342"/>
              <a:ext cx="6478105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МЄРКУЛОВА ІРИНА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437653"/>
              <a:ext cx="6478105" cy="2494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 Bold"/>
                </a:rPr>
                <a:t> Погляд викладача математики, фізики на надважливе завдання сучасної освіти: розвиток фізико-математичних дисциплін</a:t>
              </a:r>
            </a:p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30244" y="1015644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1" id="11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2851508" y="6319409"/>
            <a:ext cx="2597444" cy="3761268"/>
          </a:xfrm>
          <a:custGeom>
            <a:avLst/>
            <a:gdLst/>
            <a:ahLst/>
            <a:cxnLst/>
            <a:rect r="r" b="b" t="t" l="l"/>
            <a:pathLst>
              <a:path h="3761268" w="2597444">
                <a:moveTo>
                  <a:pt x="0" y="0"/>
                </a:moveTo>
                <a:lnTo>
                  <a:pt x="2597444" y="0"/>
                </a:lnTo>
                <a:lnTo>
                  <a:pt x="2597444" y="3761269"/>
                </a:lnTo>
                <a:lnTo>
                  <a:pt x="0" y="3761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96873" y="6319409"/>
            <a:ext cx="2520983" cy="3593185"/>
          </a:xfrm>
          <a:custGeom>
            <a:avLst/>
            <a:gdLst/>
            <a:ahLst/>
            <a:cxnLst/>
            <a:rect r="r" b="b" t="t" l="l"/>
            <a:pathLst>
              <a:path h="3593185" w="2520983">
                <a:moveTo>
                  <a:pt x="0" y="0"/>
                </a:moveTo>
                <a:lnTo>
                  <a:pt x="2520983" y="0"/>
                </a:lnTo>
                <a:lnTo>
                  <a:pt x="2520983" y="3593186"/>
                </a:lnTo>
                <a:lnTo>
                  <a:pt x="0" y="359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389367" y="6438673"/>
            <a:ext cx="2473472" cy="3473921"/>
          </a:xfrm>
          <a:custGeom>
            <a:avLst/>
            <a:gdLst/>
            <a:ahLst/>
            <a:cxnLst/>
            <a:rect r="r" b="b" t="t" l="l"/>
            <a:pathLst>
              <a:path h="3473921" w="2473472">
                <a:moveTo>
                  <a:pt x="0" y="0"/>
                </a:moveTo>
                <a:lnTo>
                  <a:pt x="2473472" y="0"/>
                </a:lnTo>
                <a:lnTo>
                  <a:pt x="2473472" y="3473922"/>
                </a:lnTo>
                <a:lnTo>
                  <a:pt x="0" y="3473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107718" y="4235664"/>
            <a:ext cx="14072564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Інформаційно-видавнича діяльність</a:t>
            </a:r>
          </a:p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2D1674"/>
                </a:solidFill>
                <a:latin typeface="Repo Black Bold"/>
              </a:rPr>
              <a:t>"Освітній простір" № 3, №4, 2022; №1, №2,№3, 2023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514647" y="1751821"/>
            <a:ext cx="4227315" cy="1601415"/>
            <a:chOff x="0" y="0"/>
            <a:chExt cx="5636420" cy="2135220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822" y="-278342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ПЕТРАЩУК ІННА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301763"/>
              <a:ext cx="5635597" cy="2072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Особистісно орієнтованийта компетентнісний підхід на уроках професійно-теоретичної підготовки </a:t>
              </a:r>
            </a:p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544322" y="1401936"/>
            <a:ext cx="4227315" cy="2005275"/>
            <a:chOff x="0" y="0"/>
            <a:chExt cx="5636420" cy="2673700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822" y="-7408"/>
              <a:ext cx="5635597" cy="112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FBF1EF"/>
                  </a:solidFill>
                  <a:latin typeface="Repo Black Bold"/>
                </a:rPr>
                <a:t>КОРЧУКОВА МАРГАРИТА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1259343"/>
              <a:ext cx="5635597" cy="1653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BF1EF"/>
                  </a:solidFill>
                  <a:latin typeface="Repo Black Bold"/>
                </a:rPr>
                <a:t>Штучні нейронні мережі на уроках української мови і літератури: приклади проєктів та ініціатив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030343" y="1756176"/>
            <a:ext cx="4227315" cy="1591255"/>
            <a:chOff x="0" y="0"/>
            <a:chExt cx="5636420" cy="2121673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822" y="-278342"/>
              <a:ext cx="5635597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 Bold"/>
                </a:rPr>
                <a:t>ШИШОВА НІНА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288216"/>
              <a:ext cx="5635597" cy="2072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2D1674"/>
                  </a:solidFill>
                  <a:latin typeface="Repo Black Bold"/>
                </a:rPr>
                <a:t> Проєктна діяльність на уроках англійської мови як один із шляхів формування комунікативної компетентності учнів 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421115"/>
            <a:ext cx="7602563" cy="7444770"/>
            <a:chOff x="0" y="0"/>
            <a:chExt cx="10136750" cy="992636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559435"/>
              <a:ext cx="10136750" cy="1088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160"/>
                </a:lnSpc>
              </a:pPr>
              <a:r>
                <a:rPr lang="en-US" sz="5600">
                  <a:solidFill>
                    <a:srgbClr val="FBF1EF"/>
                  </a:solidFill>
                  <a:latin typeface="Repo Black"/>
                </a:rPr>
                <a:t>САМООСВІТА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419123"/>
              <a:ext cx="10136750" cy="2194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РЕЗУЛЬТАТОМ ОСВІЧЕНОСТІ ЛЮДИНИ Є ЇЇ ЗДАТНІСТЬ ПРОДОВЖУВАТИ НАВЧАТИСЯ.</a:t>
              </a:r>
            </a:p>
            <a:p>
              <a:pPr algn="r">
                <a:lnSpc>
                  <a:spcPts val="3200"/>
                </a:lnSpc>
              </a:pPr>
              <a:r>
                <a:rPr lang="en-US" sz="3200">
                  <a:solidFill>
                    <a:srgbClr val="B175FF"/>
                  </a:solidFill>
                  <a:latin typeface="Repo Black Bold"/>
                </a:rPr>
                <a:t> ДЖОН ДЬЮЇ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930815"/>
              <a:ext cx="10136750" cy="5554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46 педагогів підвищили кваліфікацію від платформи Дія. Освіта;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101 учасник отримав сертифікати на короткострокових онлайн-курсах  для   підтримки  відбудови України від програми "EU4Skills: кращі навички для сучасної України"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7 викладачів стали учасниками курсу 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"Цифрові інструменти GOOGLE"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8 педагогів отримали сертифікати від НМЦ ПТО у Полтавській області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5867034" y="-1525616"/>
            <a:ext cx="3946582" cy="3946582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422589" y="9446957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9626453" y="1856879"/>
            <a:ext cx="7223344" cy="6573243"/>
          </a:xfrm>
          <a:custGeom>
            <a:avLst/>
            <a:gdLst/>
            <a:ahLst/>
            <a:cxnLst/>
            <a:rect r="r" b="b" t="t" l="l"/>
            <a:pathLst>
              <a:path h="6573243" w="7223344">
                <a:moveTo>
                  <a:pt x="0" y="0"/>
                </a:moveTo>
                <a:lnTo>
                  <a:pt x="7223344" y="0"/>
                </a:lnTo>
                <a:lnTo>
                  <a:pt x="7223344" y="6573242"/>
                </a:lnTo>
                <a:lnTo>
                  <a:pt x="0" y="6573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807324" y="-1252140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092764" y="829055"/>
            <a:ext cx="9492078" cy="9729532"/>
            <a:chOff x="0" y="0"/>
            <a:chExt cx="12656104" cy="12972710"/>
          </a:xfrm>
        </p:grpSpPr>
        <p:sp>
          <p:nvSpPr>
            <p:cNvPr name="TextBox 5" id="5"/>
            <p:cNvSpPr txBox="true"/>
            <p:nvPr/>
          </p:nvSpPr>
          <p:spPr>
            <a:xfrm rot="-2700000">
              <a:off x="-290338" y="11773399"/>
              <a:ext cx="2595379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майстер в/н ІІ категорії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-2700000">
              <a:off x="1756420" y="11749352"/>
              <a:ext cx="2527365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майстер в/н І категорії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-2700000">
              <a:off x="3909843" y="11681124"/>
              <a:ext cx="233438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14 тарифний розряд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-2700000">
              <a:off x="5898547" y="11681124"/>
              <a:ext cx="233438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13 тарифний розряд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-2700000">
              <a:off x="7887252" y="11681124"/>
              <a:ext cx="233438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12 тарифний розряд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-2700000">
              <a:off x="9875957" y="11681124"/>
              <a:ext cx="233438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11 тарифний розряд</a:t>
              </a:r>
            </a:p>
          </p:txBody>
        </p: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957840" y="145970"/>
              <a:ext cx="11698264" cy="10619974"/>
              <a:chOff x="0" y="0"/>
              <a:chExt cx="11331482" cy="10287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-63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20510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41084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61658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82232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102806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60000"/>
                </a:srgbClr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495197" y="-38100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25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95197" y="2085895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20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95197" y="4209889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15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495197" y="6333884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10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631224" y="8457879"/>
              <a:ext cx="204246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5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631224" y="10581874"/>
              <a:ext cx="204246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0 </a:t>
              </a:r>
            </a:p>
          </p:txBody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957840" y="1838610"/>
              <a:ext cx="11698264" cy="8927333"/>
              <a:chOff x="0" y="1639570"/>
              <a:chExt cx="11331482" cy="864743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9046210"/>
                <a:ext cx="1699722" cy="1240790"/>
              </a:xfrm>
              <a:custGeom>
                <a:avLst/>
                <a:gdLst/>
                <a:ahLst/>
                <a:cxnLst/>
                <a:rect r="r" b="b" t="t" l="l"/>
                <a:pathLst>
                  <a:path h="1240790" w="1699722">
                    <a:moveTo>
                      <a:pt x="0" y="1240790"/>
                    </a:moveTo>
                    <a:lnTo>
                      <a:pt x="0" y="135978"/>
                    </a:ln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599808" y="0"/>
                      <a:pt x="1634395" y="14326"/>
                      <a:pt x="1659895" y="39827"/>
                    </a:cubicBezTo>
                    <a:cubicBezTo>
                      <a:pt x="1685396" y="65328"/>
                      <a:pt x="1699722" y="99914"/>
                      <a:pt x="1699722" y="135978"/>
                    </a:cubicBezTo>
                    <a:lnTo>
                      <a:pt x="1699722" y="124079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1926352" y="4108450"/>
                <a:ext cx="1699722" cy="6178550"/>
              </a:xfrm>
              <a:custGeom>
                <a:avLst/>
                <a:gdLst/>
                <a:ahLst/>
                <a:cxnLst/>
                <a:rect r="r" b="b" t="t" l="l"/>
                <a:pathLst>
                  <a:path h="6178550" w="1699722">
                    <a:moveTo>
                      <a:pt x="0" y="617855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61785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3852704" y="1639570"/>
                <a:ext cx="1699722" cy="8647430"/>
              </a:xfrm>
              <a:custGeom>
                <a:avLst/>
                <a:gdLst/>
                <a:ahLst/>
                <a:cxnLst/>
                <a:rect r="r" b="b" t="t" l="l"/>
                <a:pathLst>
                  <a:path h="8647430" w="1699722">
                    <a:moveTo>
                      <a:pt x="0" y="864743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4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864743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5779056" y="9046210"/>
                <a:ext cx="1699723" cy="1240790"/>
              </a:xfrm>
              <a:custGeom>
                <a:avLst/>
                <a:gdLst/>
                <a:ahLst/>
                <a:cxnLst/>
                <a:rect r="r" b="b" t="t" l="l"/>
                <a:pathLst>
                  <a:path h="1240790" w="1699723">
                    <a:moveTo>
                      <a:pt x="0" y="1240790"/>
                    </a:moveTo>
                    <a:lnTo>
                      <a:pt x="0" y="135978"/>
                    </a:lnTo>
                    <a:cubicBezTo>
                      <a:pt x="0" y="99914"/>
                      <a:pt x="14326" y="65328"/>
                      <a:pt x="39827" y="39827"/>
                    </a:cubicBezTo>
                    <a:cubicBezTo>
                      <a:pt x="65328" y="14326"/>
                      <a:pt x="99914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124079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7705408" y="7400290"/>
                <a:ext cx="1699723" cy="2886710"/>
              </a:xfrm>
              <a:custGeom>
                <a:avLst/>
                <a:gdLst/>
                <a:ahLst/>
                <a:cxnLst/>
                <a:rect r="r" b="b" t="t" l="l"/>
                <a:pathLst>
                  <a:path h="2886710" w="1699723">
                    <a:moveTo>
                      <a:pt x="0" y="288671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3" y="60879"/>
                      <a:pt x="1699723" y="135978"/>
                    </a:cubicBezTo>
                    <a:lnTo>
                      <a:pt x="1699723" y="288671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9631760" y="2874010"/>
                <a:ext cx="1699722" cy="7412990"/>
              </a:xfrm>
              <a:custGeom>
                <a:avLst/>
                <a:gdLst/>
                <a:ahLst/>
                <a:cxnLst/>
                <a:rect r="r" b="b" t="t" l="l"/>
                <a:pathLst>
                  <a:path h="7412990" w="1699722">
                    <a:moveTo>
                      <a:pt x="0" y="741299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4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741299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7259300" y="1512287"/>
            <a:ext cx="1352467" cy="573609"/>
            <a:chOff x="0" y="0"/>
            <a:chExt cx="2527300" cy="10718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2930322" y="9181109"/>
            <a:ext cx="1352467" cy="573609"/>
            <a:chOff x="0" y="0"/>
            <a:chExt cx="2527300" cy="10718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835597" y="2003985"/>
            <a:ext cx="7161246" cy="6972232"/>
            <a:chOff x="0" y="0"/>
            <a:chExt cx="9548328" cy="9296309"/>
          </a:xfrm>
        </p:grpSpPr>
        <p:sp>
          <p:nvSpPr>
            <p:cNvPr name="TextBox 36" id="36"/>
            <p:cNvSpPr txBox="true"/>
            <p:nvPr/>
          </p:nvSpPr>
          <p:spPr>
            <a:xfrm rot="0">
              <a:off x="0" y="20328"/>
              <a:ext cx="9548328" cy="14059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0"/>
                </a:lnSpc>
              </a:pPr>
              <a:r>
                <a:rPr lang="en-US" sz="3718">
                  <a:solidFill>
                    <a:srgbClr val="2D1674"/>
                  </a:solidFill>
                  <a:latin typeface="Repo Black"/>
                </a:rPr>
                <a:t>ЯКІСНИЙ СКЛАД ПЕДАГОГІЧНИХ ПРАЦІВНИКІВ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1723391"/>
              <a:ext cx="9045631" cy="10444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6"/>
                </a:lnSpc>
              </a:pPr>
              <a:r>
                <a:rPr lang="en-US" sz="2996">
                  <a:solidFill>
                    <a:srgbClr val="B175FF"/>
                  </a:solidFill>
                  <a:latin typeface="Repo Black"/>
                </a:rPr>
                <a:t>МАЙСТРІВ ВИРОБНИЧОГО НАВЧАННЯ - 49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0" y="2805346"/>
              <a:ext cx="8838638" cy="75115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Педагогічні звання: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майстер  в/н ІІ категорії - 3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майстер в/н  І категорії - 15</a:t>
              </a:r>
            </a:p>
            <a:p>
              <a:pPr>
                <a:lnSpc>
                  <a:spcPts val="4090"/>
                </a:lnSpc>
              </a:pP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Тарифні розряди: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11 тарифний розряд - 18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12                                  – 7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13                                  – 3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14                                  - 21</a:t>
              </a:r>
            </a:p>
            <a:p>
              <a:pPr>
                <a:lnSpc>
                  <a:spcPts val="4090"/>
                </a:lnSpc>
              </a:pPr>
            </a:p>
            <a:p>
              <a:pPr algn="l">
                <a:lnSpc>
                  <a:spcPts val="4090"/>
                </a:lnSpc>
              </a:pP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5824540"/>
            <a:ext cx="9240964" cy="3433760"/>
            <a:chOff x="0" y="0"/>
            <a:chExt cx="12321285" cy="4578347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4578347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58636"/>
              <a:ext cx="8762744" cy="26039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2D1674"/>
                  </a:solidFill>
                  <a:latin typeface="Repo Black"/>
                </a:rPr>
                <a:t>Методична комісії громадського харчування та сфери обслуговування. Голова мк- Єльченко М.Я.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95945" y="1142515"/>
            <a:ext cx="8445187" cy="8556896"/>
          </a:xfrm>
          <a:custGeom>
            <a:avLst/>
            <a:gdLst/>
            <a:ahLst/>
            <a:cxnLst/>
            <a:rect r="r" b="b" t="t" l="l"/>
            <a:pathLst>
              <a:path h="8556896" w="8445187">
                <a:moveTo>
                  <a:pt x="0" y="0"/>
                </a:moveTo>
                <a:lnTo>
                  <a:pt x="8445187" y="0"/>
                </a:lnTo>
                <a:lnTo>
                  <a:pt x="8445187" y="8556896"/>
                </a:lnTo>
                <a:lnTo>
                  <a:pt x="0" y="855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75885" y="1142515"/>
            <a:ext cx="6929704" cy="5360452"/>
          </a:xfrm>
          <a:custGeom>
            <a:avLst/>
            <a:gdLst/>
            <a:ahLst/>
            <a:cxnLst/>
            <a:rect r="r" b="b" t="t" l="l"/>
            <a:pathLst>
              <a:path h="5360452" w="6929704">
                <a:moveTo>
                  <a:pt x="0" y="0"/>
                </a:moveTo>
                <a:lnTo>
                  <a:pt x="6929704" y="0"/>
                </a:lnTo>
                <a:lnTo>
                  <a:pt x="6929704" y="5360452"/>
                </a:lnTo>
                <a:lnTo>
                  <a:pt x="0" y="5360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867233" y="7211250"/>
            <a:ext cx="9240964" cy="2720020"/>
            <a:chOff x="0" y="0"/>
            <a:chExt cx="12321285" cy="36266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36266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1642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Проєкт "Перша кулінарна школа". Проведено -27 майстер-класів.  Креативна організаторка - Мархель О.С.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07176" y="6315036"/>
            <a:ext cx="4911978" cy="3796509"/>
          </a:xfrm>
          <a:custGeom>
            <a:avLst/>
            <a:gdLst/>
            <a:ahLst/>
            <a:cxnLst/>
            <a:rect r="r" b="b" t="t" l="l"/>
            <a:pathLst>
              <a:path h="3796509" w="4911978">
                <a:moveTo>
                  <a:pt x="0" y="0"/>
                </a:moveTo>
                <a:lnTo>
                  <a:pt x="4911978" y="0"/>
                </a:lnTo>
                <a:lnTo>
                  <a:pt x="4911978" y="3796509"/>
                </a:lnTo>
                <a:lnTo>
                  <a:pt x="0" y="379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761642" y="586971"/>
            <a:ext cx="6042736" cy="5133738"/>
          </a:xfrm>
          <a:custGeom>
            <a:avLst/>
            <a:gdLst/>
            <a:ahLst/>
            <a:cxnLst/>
            <a:rect r="r" b="b" t="t" l="l"/>
            <a:pathLst>
              <a:path h="5133738" w="6042736">
                <a:moveTo>
                  <a:pt x="0" y="0"/>
                </a:moveTo>
                <a:lnTo>
                  <a:pt x="6042735" y="0"/>
                </a:lnTo>
                <a:lnTo>
                  <a:pt x="6042735" y="5133738"/>
                </a:lnTo>
                <a:lnTo>
                  <a:pt x="0" y="5133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1576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56884" y="6315036"/>
            <a:ext cx="2841334" cy="3854523"/>
          </a:xfrm>
          <a:custGeom>
            <a:avLst/>
            <a:gdLst/>
            <a:ahLst/>
            <a:cxnLst/>
            <a:rect r="r" b="b" t="t" l="l"/>
            <a:pathLst>
              <a:path h="3854523" w="2841334">
                <a:moveTo>
                  <a:pt x="0" y="0"/>
                </a:moveTo>
                <a:lnTo>
                  <a:pt x="2841335" y="0"/>
                </a:lnTo>
                <a:lnTo>
                  <a:pt x="2841335" y="3854523"/>
                </a:lnTo>
                <a:lnTo>
                  <a:pt x="0" y="3854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08055" y="586971"/>
            <a:ext cx="11097659" cy="4999217"/>
          </a:xfrm>
          <a:custGeom>
            <a:avLst/>
            <a:gdLst/>
            <a:ahLst/>
            <a:cxnLst/>
            <a:rect r="r" b="b" t="t" l="l"/>
            <a:pathLst>
              <a:path h="4999217" w="11097659">
                <a:moveTo>
                  <a:pt x="0" y="0"/>
                </a:moveTo>
                <a:lnTo>
                  <a:pt x="11097659" y="0"/>
                </a:lnTo>
                <a:lnTo>
                  <a:pt x="11097659" y="4999217"/>
                </a:lnTo>
                <a:lnTo>
                  <a:pt x="0" y="4999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35547" y="387776"/>
            <a:ext cx="9966833" cy="5471542"/>
          </a:xfrm>
          <a:custGeom>
            <a:avLst/>
            <a:gdLst/>
            <a:ahLst/>
            <a:cxnLst/>
            <a:rect r="r" b="b" t="t" l="l"/>
            <a:pathLst>
              <a:path h="5471542" w="9966833">
                <a:moveTo>
                  <a:pt x="0" y="0"/>
                </a:moveTo>
                <a:lnTo>
                  <a:pt x="9966833" y="0"/>
                </a:lnTo>
                <a:lnTo>
                  <a:pt x="9966833" y="5471542"/>
                </a:lnTo>
                <a:lnTo>
                  <a:pt x="0" y="5471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5547" y="6039773"/>
            <a:ext cx="3002676" cy="4003567"/>
          </a:xfrm>
          <a:custGeom>
            <a:avLst/>
            <a:gdLst/>
            <a:ahLst/>
            <a:cxnLst/>
            <a:rect r="r" b="b" t="t" l="l"/>
            <a:pathLst>
              <a:path h="4003567" w="3002676">
                <a:moveTo>
                  <a:pt x="0" y="0"/>
                </a:moveTo>
                <a:lnTo>
                  <a:pt x="3002676" y="0"/>
                </a:lnTo>
                <a:lnTo>
                  <a:pt x="3002676" y="4003568"/>
                </a:lnTo>
                <a:lnTo>
                  <a:pt x="0" y="400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3759" y="387776"/>
            <a:ext cx="7289568" cy="5474267"/>
          </a:xfrm>
          <a:custGeom>
            <a:avLst/>
            <a:gdLst/>
            <a:ahLst/>
            <a:cxnLst/>
            <a:rect r="r" b="b" t="t" l="l"/>
            <a:pathLst>
              <a:path h="5474267" w="7289568">
                <a:moveTo>
                  <a:pt x="0" y="0"/>
                </a:moveTo>
                <a:lnTo>
                  <a:pt x="7289568" y="0"/>
                </a:lnTo>
                <a:lnTo>
                  <a:pt x="7289568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72953" y="6039773"/>
            <a:ext cx="2994404" cy="4003567"/>
          </a:xfrm>
          <a:custGeom>
            <a:avLst/>
            <a:gdLst/>
            <a:ahLst/>
            <a:cxnLst/>
            <a:rect r="r" b="b" t="t" l="l"/>
            <a:pathLst>
              <a:path h="4003567" w="2994404">
                <a:moveTo>
                  <a:pt x="0" y="0"/>
                </a:moveTo>
                <a:lnTo>
                  <a:pt x="2994403" y="0"/>
                </a:lnTo>
                <a:lnTo>
                  <a:pt x="2994403" y="4003568"/>
                </a:lnTo>
                <a:lnTo>
                  <a:pt x="0" y="4003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59474" y="6039773"/>
            <a:ext cx="2994404" cy="4003567"/>
          </a:xfrm>
          <a:custGeom>
            <a:avLst/>
            <a:gdLst/>
            <a:ahLst/>
            <a:cxnLst/>
            <a:rect r="r" b="b" t="t" l="l"/>
            <a:pathLst>
              <a:path h="4003567" w="2994404">
                <a:moveTo>
                  <a:pt x="0" y="0"/>
                </a:moveTo>
                <a:lnTo>
                  <a:pt x="2994404" y="0"/>
                </a:lnTo>
                <a:lnTo>
                  <a:pt x="2994404" y="4003568"/>
                </a:lnTo>
                <a:lnTo>
                  <a:pt x="0" y="4003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302380" y="6141191"/>
            <a:ext cx="9240964" cy="3558220"/>
            <a:chOff x="0" y="0"/>
            <a:chExt cx="12321285" cy="4744293"/>
          </a:xfrm>
        </p:grpSpPr>
        <p:sp>
          <p:nvSpPr>
            <p:cNvPr name="AutoShape 16" id="16"/>
            <p:cNvSpPr/>
            <p:nvPr/>
          </p:nvSpPr>
          <p:spPr>
            <a:xfrm rot="0">
              <a:off x="0" y="0"/>
              <a:ext cx="12321285" cy="47442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946320" y="968161"/>
              <a:ext cx="8762744" cy="2760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Проєкт для здобувачів освіти РЦ ПТО № 1 м.Кременчука."Майстер-класи від кулінарного хабу" Проведено -12 майстер-класів. Креативна організаторка - Єльченко М. 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599577" y="7020111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3329960" y="282953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42198" y="1028700"/>
            <a:ext cx="8446670" cy="8578650"/>
          </a:xfrm>
          <a:custGeom>
            <a:avLst/>
            <a:gdLst/>
            <a:ahLst/>
            <a:cxnLst/>
            <a:rect r="r" b="b" t="t" l="l"/>
            <a:pathLst>
              <a:path h="8578650" w="8446670">
                <a:moveTo>
                  <a:pt x="0" y="0"/>
                </a:moveTo>
                <a:lnTo>
                  <a:pt x="8446671" y="0"/>
                </a:lnTo>
                <a:lnTo>
                  <a:pt x="8446671" y="8578650"/>
                </a:lnTo>
                <a:lnTo>
                  <a:pt x="0" y="8578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67141" y="1028700"/>
            <a:ext cx="3792427" cy="6403413"/>
          </a:xfrm>
          <a:custGeom>
            <a:avLst/>
            <a:gdLst/>
            <a:ahLst/>
            <a:cxnLst/>
            <a:rect r="r" b="b" t="t" l="l"/>
            <a:pathLst>
              <a:path h="6403413" w="3792427">
                <a:moveTo>
                  <a:pt x="0" y="0"/>
                </a:moveTo>
                <a:lnTo>
                  <a:pt x="3792427" y="0"/>
                </a:lnTo>
                <a:lnTo>
                  <a:pt x="3792427" y="6403413"/>
                </a:lnTo>
                <a:lnTo>
                  <a:pt x="0" y="6403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854590" y="1028700"/>
            <a:ext cx="3492111" cy="6218295"/>
          </a:xfrm>
          <a:custGeom>
            <a:avLst/>
            <a:gdLst/>
            <a:ahLst/>
            <a:cxnLst/>
            <a:rect r="r" b="b" t="t" l="l"/>
            <a:pathLst>
              <a:path h="6218295" w="3492111">
                <a:moveTo>
                  <a:pt x="0" y="0"/>
                </a:moveTo>
                <a:lnTo>
                  <a:pt x="3492111" y="0"/>
                </a:lnTo>
                <a:lnTo>
                  <a:pt x="3492111" y="6218295"/>
                </a:lnTo>
                <a:lnTo>
                  <a:pt x="0" y="621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408449" y="7432269"/>
            <a:ext cx="8612046" cy="2534745"/>
            <a:chOff x="0" y="0"/>
            <a:chExt cx="11482728" cy="3379661"/>
          </a:xfrm>
        </p:grpSpPr>
        <p:sp>
          <p:nvSpPr>
            <p:cNvPr name="AutoShape 14" id="14"/>
            <p:cNvSpPr/>
            <p:nvPr/>
          </p:nvSpPr>
          <p:spPr>
            <a:xfrm rot="0">
              <a:off x="0" y="0"/>
              <a:ext cx="11482728" cy="3379661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881916" y="889504"/>
              <a:ext cx="8166372" cy="15435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1"/>
                </a:lnSpc>
              </a:pPr>
              <a:r>
                <a:rPr lang="en-US" sz="2236">
                  <a:solidFill>
                    <a:srgbClr val="2D1674"/>
                  </a:solidFill>
                  <a:latin typeface="Repo Black"/>
                </a:rPr>
                <a:t>Майстер-класи, позакласні заходи з професії "Перукар (перукар-модельєр). Візажист"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06636" y="482147"/>
            <a:ext cx="16384827" cy="9070571"/>
          </a:xfrm>
          <a:custGeom>
            <a:avLst/>
            <a:gdLst/>
            <a:ahLst/>
            <a:cxnLst/>
            <a:rect r="r" b="b" t="t" l="l"/>
            <a:pathLst>
              <a:path h="9070571" w="16384827">
                <a:moveTo>
                  <a:pt x="0" y="0"/>
                </a:moveTo>
                <a:lnTo>
                  <a:pt x="16384827" y="0"/>
                </a:lnTo>
                <a:lnTo>
                  <a:pt x="16384827" y="9070571"/>
                </a:lnTo>
                <a:lnTo>
                  <a:pt x="0" y="9070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3" t="-12261" r="-10901" b="-14862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047036" y="7205363"/>
            <a:ext cx="9240964" cy="2720020"/>
            <a:chOff x="0" y="0"/>
            <a:chExt cx="12321285" cy="3626693"/>
          </a:xfrm>
        </p:grpSpPr>
        <p:sp>
          <p:nvSpPr>
            <p:cNvPr name="AutoShape 12" id="12"/>
            <p:cNvSpPr/>
            <p:nvPr/>
          </p:nvSpPr>
          <p:spPr>
            <a:xfrm rot="0">
              <a:off x="0" y="0"/>
              <a:ext cx="12321285" cy="36266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946320" y="968161"/>
              <a:ext cx="8762744" cy="1642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Методична комісія сфери послуг та малочисельних професій.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 Голова мк -Курочка С.М.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003219" y="-736987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68798" y="2447879"/>
            <a:ext cx="4090872" cy="3989427"/>
          </a:xfrm>
          <a:custGeom>
            <a:avLst/>
            <a:gdLst/>
            <a:ahLst/>
            <a:cxnLst/>
            <a:rect r="r" b="b" t="t" l="l"/>
            <a:pathLst>
              <a:path h="3989427" w="4090872">
                <a:moveTo>
                  <a:pt x="0" y="0"/>
                </a:moveTo>
                <a:lnTo>
                  <a:pt x="4090872" y="0"/>
                </a:lnTo>
                <a:lnTo>
                  <a:pt x="4090872" y="3989427"/>
                </a:lnTo>
                <a:lnTo>
                  <a:pt x="0" y="3989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681" r="0" b="-1628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79063" y="2384157"/>
            <a:ext cx="6329875" cy="4053149"/>
          </a:xfrm>
          <a:custGeom>
            <a:avLst/>
            <a:gdLst/>
            <a:ahLst/>
            <a:cxnLst/>
            <a:rect r="r" b="b" t="t" l="l"/>
            <a:pathLst>
              <a:path h="4053149" w="6329875">
                <a:moveTo>
                  <a:pt x="0" y="0"/>
                </a:moveTo>
                <a:lnTo>
                  <a:pt x="6329874" y="0"/>
                </a:lnTo>
                <a:lnTo>
                  <a:pt x="6329874" y="4053149"/>
                </a:lnTo>
                <a:lnTo>
                  <a:pt x="0" y="4053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44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61434" y="2447879"/>
            <a:ext cx="4422673" cy="3989427"/>
          </a:xfrm>
          <a:custGeom>
            <a:avLst/>
            <a:gdLst/>
            <a:ahLst/>
            <a:cxnLst/>
            <a:rect r="r" b="b" t="t" l="l"/>
            <a:pathLst>
              <a:path h="3989427" w="4422673">
                <a:moveTo>
                  <a:pt x="0" y="0"/>
                </a:moveTo>
                <a:lnTo>
                  <a:pt x="4422673" y="0"/>
                </a:lnTo>
                <a:lnTo>
                  <a:pt x="4422673" y="3989427"/>
                </a:lnTo>
                <a:lnTo>
                  <a:pt x="0" y="398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505" t="0" r="-25883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36971" y="1289487"/>
            <a:ext cx="96140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"/>
              </a:rPr>
              <a:t>Проведено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893" y="7373643"/>
            <a:ext cx="487689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spc="277">
                <a:solidFill>
                  <a:srgbClr val="2D1674"/>
                </a:solidFill>
                <a:latin typeface="Repo Black"/>
              </a:rPr>
              <a:t>ОДИН ТИЖДЕНЬ ПРОФЕСІЙ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5519" y="8322945"/>
            <a:ext cx="4093646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Активно долучилися всі члени методичної комісії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705552" y="7383168"/>
            <a:ext cx="4876897" cy="1657286"/>
            <a:chOff x="0" y="0"/>
            <a:chExt cx="6502529" cy="220971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6502529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ДВА ВІДКРИТІ УРОКИ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22167" y="739902"/>
              <a:ext cx="5458194" cy="1948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"Технології приготування їжі" - Курочка С.М., 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Виробничого навчання - Порхун Л.С.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407210" y="7383168"/>
            <a:ext cx="4876897" cy="1289379"/>
            <a:chOff x="0" y="0"/>
            <a:chExt cx="6502529" cy="17191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6502529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 ПОЗАКЛАСНІ ЗАХОДИ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22167" y="744659"/>
              <a:ext cx="5458194" cy="1452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7 майстер-класів, 2 предметні олімпіади, 11 позаурочних заходи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204248" y="1176338"/>
            <a:ext cx="4904958" cy="2651736"/>
          </a:xfrm>
          <a:custGeom>
            <a:avLst/>
            <a:gdLst/>
            <a:ahLst/>
            <a:cxnLst/>
            <a:rect r="r" b="b" t="t" l="l"/>
            <a:pathLst>
              <a:path h="2651736" w="4904958">
                <a:moveTo>
                  <a:pt x="0" y="0"/>
                </a:moveTo>
                <a:lnTo>
                  <a:pt x="4904958" y="0"/>
                </a:lnTo>
                <a:lnTo>
                  <a:pt x="4904958" y="2651736"/>
                </a:lnTo>
                <a:lnTo>
                  <a:pt x="0" y="265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7" t="-38419" r="-21957" b="-58304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91335" y="1176338"/>
            <a:ext cx="4929386" cy="2651736"/>
          </a:xfrm>
          <a:custGeom>
            <a:avLst/>
            <a:gdLst/>
            <a:ahLst/>
            <a:cxnLst/>
            <a:rect r="r" b="b" t="t" l="l"/>
            <a:pathLst>
              <a:path h="2651736" w="4929386">
                <a:moveTo>
                  <a:pt x="0" y="0"/>
                </a:moveTo>
                <a:lnTo>
                  <a:pt x="4929386" y="0"/>
                </a:lnTo>
                <a:lnTo>
                  <a:pt x="4929386" y="2651736"/>
                </a:lnTo>
                <a:lnTo>
                  <a:pt x="0" y="2651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93" t="-30958" r="-12731" b="-23674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81460" y="6462142"/>
            <a:ext cx="4892457" cy="2673274"/>
          </a:xfrm>
          <a:custGeom>
            <a:avLst/>
            <a:gdLst/>
            <a:ahLst/>
            <a:cxnLst/>
            <a:rect r="r" b="b" t="t" l="l"/>
            <a:pathLst>
              <a:path h="2673274" w="4892457">
                <a:moveTo>
                  <a:pt x="0" y="0"/>
                </a:moveTo>
                <a:lnTo>
                  <a:pt x="4892456" y="0"/>
                </a:lnTo>
                <a:lnTo>
                  <a:pt x="4892456" y="2673274"/>
                </a:lnTo>
                <a:lnTo>
                  <a:pt x="0" y="2673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82" t="-12372" r="-17590" b="-6908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691335" y="6462142"/>
            <a:ext cx="4929386" cy="2673274"/>
          </a:xfrm>
          <a:custGeom>
            <a:avLst/>
            <a:gdLst/>
            <a:ahLst/>
            <a:cxnLst/>
            <a:rect r="r" b="b" t="t" l="l"/>
            <a:pathLst>
              <a:path h="2673274" w="4929386">
                <a:moveTo>
                  <a:pt x="0" y="0"/>
                </a:moveTo>
                <a:lnTo>
                  <a:pt x="4929386" y="0"/>
                </a:lnTo>
                <a:lnTo>
                  <a:pt x="4929386" y="2673274"/>
                </a:lnTo>
                <a:lnTo>
                  <a:pt x="0" y="2673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06" r="0" b="-1806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210330" y="6462142"/>
            <a:ext cx="4876975" cy="2673274"/>
          </a:xfrm>
          <a:custGeom>
            <a:avLst/>
            <a:gdLst/>
            <a:ahLst/>
            <a:cxnLst/>
            <a:rect r="r" b="b" t="t" l="l"/>
            <a:pathLst>
              <a:path h="2673274" w="4876975">
                <a:moveTo>
                  <a:pt x="0" y="0"/>
                </a:moveTo>
                <a:lnTo>
                  <a:pt x="4876975" y="0"/>
                </a:lnTo>
                <a:lnTo>
                  <a:pt x="4876975" y="2673274"/>
                </a:lnTo>
                <a:lnTo>
                  <a:pt x="0" y="26732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799" b="-4596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82372" y="1116796"/>
            <a:ext cx="4904934" cy="2743209"/>
          </a:xfrm>
          <a:custGeom>
            <a:avLst/>
            <a:gdLst/>
            <a:ahLst/>
            <a:cxnLst/>
            <a:rect r="r" b="b" t="t" l="l"/>
            <a:pathLst>
              <a:path h="2743209" w="4904934">
                <a:moveTo>
                  <a:pt x="0" y="0"/>
                </a:moveTo>
                <a:lnTo>
                  <a:pt x="4904933" y="0"/>
                </a:lnTo>
                <a:lnTo>
                  <a:pt x="4904933" y="2743209"/>
                </a:lnTo>
                <a:lnTo>
                  <a:pt x="0" y="2743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463" r="-2452" b="-1463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107718" y="4946229"/>
            <a:ext cx="14072564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D1674"/>
                </a:solidFill>
                <a:latin typeface="Repo Black"/>
              </a:rPr>
              <a:t>Реалізовується проєкт "Господарочка"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6242164" y="8125508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40719" y="387776"/>
            <a:ext cx="7632292" cy="4755724"/>
          </a:xfrm>
          <a:custGeom>
            <a:avLst/>
            <a:gdLst/>
            <a:ahLst/>
            <a:cxnLst/>
            <a:rect r="r" b="b" t="t" l="l"/>
            <a:pathLst>
              <a:path h="4755724" w="7632292">
                <a:moveTo>
                  <a:pt x="0" y="0"/>
                </a:moveTo>
                <a:lnTo>
                  <a:pt x="7632292" y="0"/>
                </a:lnTo>
                <a:lnTo>
                  <a:pt x="7632292" y="4755724"/>
                </a:lnTo>
                <a:lnTo>
                  <a:pt x="0" y="475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567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3058" y="5498322"/>
            <a:ext cx="7689953" cy="4323610"/>
          </a:xfrm>
          <a:custGeom>
            <a:avLst/>
            <a:gdLst/>
            <a:ahLst/>
            <a:cxnLst/>
            <a:rect r="r" b="b" t="t" l="l"/>
            <a:pathLst>
              <a:path h="4323610" w="7689953">
                <a:moveTo>
                  <a:pt x="0" y="0"/>
                </a:moveTo>
                <a:lnTo>
                  <a:pt x="7689953" y="0"/>
                </a:lnTo>
                <a:lnTo>
                  <a:pt x="7689953" y="4323610"/>
                </a:lnTo>
                <a:lnTo>
                  <a:pt x="0" y="4323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4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46905" y="493062"/>
            <a:ext cx="6204569" cy="4650438"/>
          </a:xfrm>
          <a:custGeom>
            <a:avLst/>
            <a:gdLst/>
            <a:ahLst/>
            <a:cxnLst/>
            <a:rect r="r" b="b" t="t" l="l"/>
            <a:pathLst>
              <a:path h="4650438" w="6204569">
                <a:moveTo>
                  <a:pt x="0" y="0"/>
                </a:moveTo>
                <a:lnTo>
                  <a:pt x="6204569" y="0"/>
                </a:lnTo>
                <a:lnTo>
                  <a:pt x="6204569" y="4650438"/>
                </a:lnTo>
                <a:lnTo>
                  <a:pt x="0" y="4650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46905" y="5688630"/>
            <a:ext cx="6204569" cy="4133302"/>
          </a:xfrm>
          <a:custGeom>
            <a:avLst/>
            <a:gdLst/>
            <a:ahLst/>
            <a:cxnLst/>
            <a:rect r="r" b="b" t="t" l="l"/>
            <a:pathLst>
              <a:path h="4133302" w="6204569">
                <a:moveTo>
                  <a:pt x="0" y="0"/>
                </a:moveTo>
                <a:lnTo>
                  <a:pt x="6204569" y="0"/>
                </a:lnTo>
                <a:lnTo>
                  <a:pt x="6204569" y="4133302"/>
                </a:lnTo>
                <a:lnTo>
                  <a:pt x="0" y="4133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260" r="0" b="-626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22949" y="493062"/>
            <a:ext cx="2810089" cy="4650438"/>
          </a:xfrm>
          <a:custGeom>
            <a:avLst/>
            <a:gdLst/>
            <a:ahLst/>
            <a:cxnLst/>
            <a:rect r="r" b="b" t="t" l="l"/>
            <a:pathLst>
              <a:path h="4650438" w="2810089">
                <a:moveTo>
                  <a:pt x="0" y="0"/>
                </a:moveTo>
                <a:lnTo>
                  <a:pt x="2810090" y="0"/>
                </a:lnTo>
                <a:lnTo>
                  <a:pt x="2810090" y="4650438"/>
                </a:lnTo>
                <a:lnTo>
                  <a:pt x="0" y="4650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1993" t="-11771" r="0" b="-2044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77089" y="5688630"/>
            <a:ext cx="2955950" cy="4133302"/>
          </a:xfrm>
          <a:custGeom>
            <a:avLst/>
            <a:gdLst/>
            <a:ahLst/>
            <a:cxnLst/>
            <a:rect r="r" b="b" t="t" l="l"/>
            <a:pathLst>
              <a:path h="4133302" w="2955950">
                <a:moveTo>
                  <a:pt x="0" y="0"/>
                </a:moveTo>
                <a:lnTo>
                  <a:pt x="2955950" y="0"/>
                </a:lnTo>
                <a:lnTo>
                  <a:pt x="2955950" y="4133302"/>
                </a:lnTo>
                <a:lnTo>
                  <a:pt x="0" y="4133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99999" b="-732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6119180"/>
            <a:ext cx="9240964" cy="3139120"/>
            <a:chOff x="0" y="0"/>
            <a:chExt cx="12321285" cy="41854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41854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2201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Методична комісія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 викладачів та майстрів професійної підготовки. Голова мк - Петращук І.В..</a:t>
              </a:r>
            </a:p>
            <a:p>
              <a:pPr algn="l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166905" y="706236"/>
            <a:ext cx="4858923" cy="5421733"/>
          </a:xfrm>
          <a:custGeom>
            <a:avLst/>
            <a:gdLst/>
            <a:ahLst/>
            <a:cxnLst/>
            <a:rect r="r" b="b" t="t" l="l"/>
            <a:pathLst>
              <a:path h="5421733" w="4858923">
                <a:moveTo>
                  <a:pt x="0" y="0"/>
                </a:moveTo>
                <a:lnTo>
                  <a:pt x="4858923" y="0"/>
                </a:lnTo>
                <a:lnTo>
                  <a:pt x="4858923" y="5421732"/>
                </a:lnTo>
                <a:lnTo>
                  <a:pt x="0" y="5421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3" t="-3786" r="-2529" b="-417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706236"/>
            <a:ext cx="10089117" cy="5322751"/>
          </a:xfrm>
          <a:custGeom>
            <a:avLst/>
            <a:gdLst/>
            <a:ahLst/>
            <a:cxnLst/>
            <a:rect r="r" b="b" t="t" l="l"/>
            <a:pathLst>
              <a:path h="5322751" w="10089117">
                <a:moveTo>
                  <a:pt x="0" y="0"/>
                </a:moveTo>
                <a:lnTo>
                  <a:pt x="10089117" y="0"/>
                </a:lnTo>
                <a:lnTo>
                  <a:pt x="10089117" y="5322751"/>
                </a:lnTo>
                <a:lnTo>
                  <a:pt x="0" y="5322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07" t="-17170" r="-3676" b="-2896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44947" y="6367598"/>
            <a:ext cx="7547182" cy="3511888"/>
          </a:xfrm>
          <a:custGeom>
            <a:avLst/>
            <a:gdLst/>
            <a:ahLst/>
            <a:cxnLst/>
            <a:rect r="r" b="b" t="t" l="l"/>
            <a:pathLst>
              <a:path h="3511888" w="7547182">
                <a:moveTo>
                  <a:pt x="0" y="0"/>
                </a:moveTo>
                <a:lnTo>
                  <a:pt x="7547182" y="0"/>
                </a:lnTo>
                <a:lnTo>
                  <a:pt x="7547182" y="3511888"/>
                </a:lnTo>
                <a:lnTo>
                  <a:pt x="0" y="3511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626" t="-48293" r="-4474" b="-11616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2904" y="-673265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45769" y="2159064"/>
            <a:ext cx="4672022" cy="5323932"/>
          </a:xfrm>
          <a:custGeom>
            <a:avLst/>
            <a:gdLst/>
            <a:ahLst/>
            <a:cxnLst/>
            <a:rect r="r" b="b" t="t" l="l"/>
            <a:pathLst>
              <a:path h="5323932" w="4672022">
                <a:moveTo>
                  <a:pt x="0" y="0"/>
                </a:moveTo>
                <a:lnTo>
                  <a:pt x="4672022" y="0"/>
                </a:lnTo>
                <a:lnTo>
                  <a:pt x="4672022" y="5323932"/>
                </a:lnTo>
                <a:lnTo>
                  <a:pt x="0" y="5323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6" t="-4146" r="-6648" b="-1087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17867" y="2131902"/>
            <a:ext cx="4581479" cy="5378258"/>
          </a:xfrm>
          <a:custGeom>
            <a:avLst/>
            <a:gdLst/>
            <a:ahLst/>
            <a:cxnLst/>
            <a:rect r="r" b="b" t="t" l="l"/>
            <a:pathLst>
              <a:path h="5378258" w="4581479">
                <a:moveTo>
                  <a:pt x="0" y="0"/>
                </a:moveTo>
                <a:lnTo>
                  <a:pt x="4581479" y="0"/>
                </a:lnTo>
                <a:lnTo>
                  <a:pt x="4581479" y="5378257"/>
                </a:lnTo>
                <a:lnTo>
                  <a:pt x="0" y="5378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1" t="-2891" r="-4670" b="-796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99396" y="2159064"/>
            <a:ext cx="7585549" cy="5408109"/>
          </a:xfrm>
          <a:custGeom>
            <a:avLst/>
            <a:gdLst/>
            <a:ahLst/>
            <a:cxnLst/>
            <a:rect r="r" b="b" t="t" l="l"/>
            <a:pathLst>
              <a:path h="5408109" w="7585549">
                <a:moveTo>
                  <a:pt x="0" y="0"/>
                </a:moveTo>
                <a:lnTo>
                  <a:pt x="7585548" y="0"/>
                </a:lnTo>
                <a:lnTo>
                  <a:pt x="7585548" y="5408109"/>
                </a:lnTo>
                <a:lnTo>
                  <a:pt x="0" y="540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127" t="-13531" r="-15142" b="-2123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36971" y="963447"/>
            <a:ext cx="96140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"/>
              </a:rPr>
              <a:t>Відкриті уроки -3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9984" y="8172147"/>
            <a:ext cx="4093646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Жданова В. В.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"Паяння"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661783" y="7986409"/>
            <a:ext cx="4093646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Шостак Л.“ Газове зварювання стикових з'єднань в нижньому положенні "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45347" y="7973377"/>
            <a:ext cx="4093646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Петращук І.“Класифікація електродних покриттів (руднокислі, фтористо-кальцієві, рутилові, органічні)”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807324" y="-1252140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35597" y="1932547"/>
            <a:ext cx="7161246" cy="7115107"/>
            <a:chOff x="0" y="0"/>
            <a:chExt cx="9548328" cy="948680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0328"/>
              <a:ext cx="9548328" cy="14059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90"/>
                </a:lnSpc>
              </a:pPr>
              <a:r>
                <a:rPr lang="en-US" sz="3718">
                  <a:solidFill>
                    <a:srgbClr val="2D1674"/>
                  </a:solidFill>
                  <a:latin typeface="Repo Black"/>
                </a:rPr>
                <a:t>ЯКІСНИЙ СКЛАД ПЕДАГОГІЧНИХ ПРАЦІВНИКІВ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723391"/>
              <a:ext cx="9045631" cy="549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6"/>
                </a:lnSpc>
              </a:pPr>
              <a:r>
                <a:rPr lang="en-US" sz="2996">
                  <a:solidFill>
                    <a:srgbClr val="B175FF"/>
                  </a:solidFill>
                  <a:latin typeface="Repo Black"/>
                </a:rPr>
                <a:t>ВИКЛАДАЧІВ - 53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310046"/>
              <a:ext cx="8838638" cy="81973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Педагогічні звання: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викладач-методист -8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старший викладач -17</a:t>
              </a:r>
            </a:p>
            <a:p>
              <a:pPr>
                <a:lnSpc>
                  <a:spcPts val="4090"/>
                </a:lnSpc>
              </a:pP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Кваліфікаційні категорії: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спеціаліст - 5                          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спеціаліст ІІ категрії - 5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спеціаліст І категорії - 14</a:t>
              </a:r>
            </a:p>
            <a:p>
              <a:pPr>
                <a:lnSpc>
                  <a:spcPts val="4090"/>
                </a:lnSpc>
              </a:pPr>
              <a:r>
                <a:rPr lang="en-US" sz="2922">
                  <a:solidFill>
                    <a:srgbClr val="2D1674"/>
                  </a:solidFill>
                  <a:latin typeface="Repo Black"/>
                </a:rPr>
                <a:t>        спеціаліст вищої категорії - 29</a:t>
              </a:r>
            </a:p>
            <a:p>
              <a:pPr>
                <a:lnSpc>
                  <a:spcPts val="4090"/>
                </a:lnSpc>
              </a:pPr>
            </a:p>
            <a:p>
              <a:pPr algn="l">
                <a:lnSpc>
                  <a:spcPts val="40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98970" y="829055"/>
            <a:ext cx="9285872" cy="10202459"/>
            <a:chOff x="0" y="0"/>
            <a:chExt cx="12381163" cy="13603278"/>
          </a:xfrm>
        </p:grpSpPr>
        <p:sp>
          <p:nvSpPr>
            <p:cNvPr name="TextBox 9" id="9"/>
            <p:cNvSpPr txBox="true"/>
            <p:nvPr/>
          </p:nvSpPr>
          <p:spPr>
            <a:xfrm rot="-2700000">
              <a:off x="-233396" y="11635928"/>
              <a:ext cx="2206554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викладач-методист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-2700000">
              <a:off x="1843788" y="11599279"/>
              <a:ext cx="2102894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старший викладач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-2700000">
              <a:off x="3121514" y="11893776"/>
              <a:ext cx="293585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спеціаліст вищої категорії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-2700000">
              <a:off x="5625705" y="11680255"/>
              <a:ext cx="2331928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спеціаліст І категорії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-2700000">
              <a:off x="7556531" y="11704229"/>
              <a:ext cx="239973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спеціаліст ІІ категорії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-2700000">
              <a:off x="8617082" y="12088683"/>
              <a:ext cx="3487137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11 тарифний розрядспеціаліст</a:t>
              </a:r>
            </a:p>
          </p:txBody>
        </p: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682899" y="145970"/>
              <a:ext cx="11698264" cy="10619974"/>
              <a:chOff x="0" y="0"/>
              <a:chExt cx="11331482" cy="10287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-63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34226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68516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24706"/>
                </a:srgbClr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10280650"/>
                <a:ext cx="1133148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1331482">
                    <a:moveTo>
                      <a:pt x="0" y="0"/>
                    </a:moveTo>
                    <a:lnTo>
                      <a:pt x="11331482" y="0"/>
                    </a:lnTo>
                    <a:lnTo>
                      <a:pt x="113314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1674">
                  <a:alpha val="60000"/>
                </a:srgbClr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220256" y="-38100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30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220256" y="3501891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20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20256" y="7041882"/>
              <a:ext cx="340273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10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56283" y="10581874"/>
              <a:ext cx="204246" cy="33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023"/>
                </a:lnSpc>
              </a:pPr>
              <a:r>
                <a:rPr lang="en-US" sz="1445">
                  <a:solidFill>
                    <a:srgbClr val="2D1674"/>
                  </a:solidFill>
                  <a:latin typeface="Arimo"/>
                </a:rPr>
                <a:t>0 </a:t>
              </a:r>
            </a:p>
          </p:txBody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682899" y="493414"/>
              <a:ext cx="11698264" cy="10272530"/>
              <a:chOff x="0" y="336550"/>
              <a:chExt cx="11331482" cy="995045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7537450"/>
                <a:ext cx="1699722" cy="2749550"/>
              </a:xfrm>
              <a:custGeom>
                <a:avLst/>
                <a:gdLst/>
                <a:ahLst/>
                <a:cxnLst/>
                <a:rect r="r" b="b" t="t" l="l"/>
                <a:pathLst>
                  <a:path h="2749550" w="1699722">
                    <a:moveTo>
                      <a:pt x="0" y="2749550"/>
                    </a:moveTo>
                    <a:lnTo>
                      <a:pt x="0" y="135978"/>
                    </a:ln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599808" y="0"/>
                      <a:pt x="1634395" y="14326"/>
                      <a:pt x="1659895" y="39827"/>
                    </a:cubicBezTo>
                    <a:cubicBezTo>
                      <a:pt x="1685396" y="65328"/>
                      <a:pt x="1699722" y="99914"/>
                      <a:pt x="1699722" y="135978"/>
                    </a:cubicBezTo>
                    <a:lnTo>
                      <a:pt x="1699722" y="27495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1926352" y="4451350"/>
                <a:ext cx="1699722" cy="5835650"/>
              </a:xfrm>
              <a:custGeom>
                <a:avLst/>
                <a:gdLst/>
                <a:ahLst/>
                <a:cxnLst/>
                <a:rect r="r" b="b" t="t" l="l"/>
                <a:pathLst>
                  <a:path h="5835650" w="1699722">
                    <a:moveTo>
                      <a:pt x="0" y="583565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58356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3852704" y="336550"/>
                <a:ext cx="1699722" cy="9950450"/>
              </a:xfrm>
              <a:custGeom>
                <a:avLst/>
                <a:gdLst/>
                <a:ahLst/>
                <a:cxnLst/>
                <a:rect r="r" b="b" t="t" l="l"/>
                <a:pathLst>
                  <a:path h="9950450" w="1699722">
                    <a:moveTo>
                      <a:pt x="0" y="995045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4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99504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5779056" y="5480050"/>
                <a:ext cx="1699723" cy="4806950"/>
              </a:xfrm>
              <a:custGeom>
                <a:avLst/>
                <a:gdLst/>
                <a:ahLst/>
                <a:cxnLst/>
                <a:rect r="r" b="b" t="t" l="l"/>
                <a:pathLst>
                  <a:path h="4806950" w="1699723">
                    <a:moveTo>
                      <a:pt x="0" y="4806950"/>
                    </a:moveTo>
                    <a:lnTo>
                      <a:pt x="0" y="135978"/>
                    </a:lnTo>
                    <a:cubicBezTo>
                      <a:pt x="0" y="99914"/>
                      <a:pt x="14326" y="65328"/>
                      <a:pt x="39827" y="39827"/>
                    </a:cubicBezTo>
                    <a:cubicBezTo>
                      <a:pt x="65328" y="14326"/>
                      <a:pt x="99914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48069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7705408" y="8566150"/>
                <a:ext cx="1699723" cy="1720850"/>
              </a:xfrm>
              <a:custGeom>
                <a:avLst/>
                <a:gdLst/>
                <a:ahLst/>
                <a:cxnLst/>
                <a:rect r="r" b="b" t="t" l="l"/>
                <a:pathLst>
                  <a:path h="1720850" w="1699723">
                    <a:moveTo>
                      <a:pt x="0" y="172085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5" y="0"/>
                    </a:lnTo>
                    <a:cubicBezTo>
                      <a:pt x="1638843" y="0"/>
                      <a:pt x="1699723" y="60879"/>
                      <a:pt x="1699723" y="135978"/>
                    </a:cubicBezTo>
                    <a:lnTo>
                      <a:pt x="1699723" y="17208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9631760" y="8566150"/>
                <a:ext cx="1699722" cy="1720850"/>
              </a:xfrm>
              <a:custGeom>
                <a:avLst/>
                <a:gdLst/>
                <a:ahLst/>
                <a:cxnLst/>
                <a:rect r="r" b="b" t="t" l="l"/>
                <a:pathLst>
                  <a:path h="1720850" w="1699722">
                    <a:moveTo>
                      <a:pt x="0" y="1720850"/>
                    </a:moveTo>
                    <a:lnTo>
                      <a:pt x="0" y="135978"/>
                    </a:lnTo>
                    <a:cubicBezTo>
                      <a:pt x="0" y="60879"/>
                      <a:pt x="60879" y="0"/>
                      <a:pt x="135978" y="0"/>
                    </a:cubicBezTo>
                    <a:lnTo>
                      <a:pt x="1563744" y="0"/>
                    </a:lnTo>
                    <a:cubicBezTo>
                      <a:pt x="1638843" y="0"/>
                      <a:pt x="1699722" y="60879"/>
                      <a:pt x="1699722" y="135978"/>
                    </a:cubicBezTo>
                    <a:lnTo>
                      <a:pt x="1699722" y="1720850"/>
                    </a:lnTo>
                    <a:close/>
                  </a:path>
                </a:pathLst>
              </a:custGeom>
              <a:solidFill>
                <a:srgbClr val="B175FF"/>
              </a:solidFill>
            </p:spPr>
          </p:sp>
        </p:grp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7259300" y="1512287"/>
            <a:ext cx="1352467" cy="573609"/>
            <a:chOff x="0" y="0"/>
            <a:chExt cx="2527300" cy="10718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2930322" y="9181109"/>
            <a:ext cx="1352467" cy="573609"/>
            <a:chOff x="0" y="0"/>
            <a:chExt cx="2527300" cy="10718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2D1674"/>
            </a:solid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82404" y="-1361955"/>
            <a:ext cx="3384607" cy="338460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6048135" y="1251366"/>
            <a:ext cx="1451289" cy="615521"/>
            <a:chOff x="0" y="0"/>
            <a:chExt cx="2527300" cy="10718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70503" y="5143500"/>
            <a:ext cx="8451868" cy="4831606"/>
          </a:xfrm>
          <a:custGeom>
            <a:avLst/>
            <a:gdLst/>
            <a:ahLst/>
            <a:cxnLst/>
            <a:rect r="r" b="b" t="t" l="l"/>
            <a:pathLst>
              <a:path h="4831606" w="8451868">
                <a:moveTo>
                  <a:pt x="0" y="0"/>
                </a:moveTo>
                <a:lnTo>
                  <a:pt x="8451868" y="0"/>
                </a:lnTo>
                <a:lnTo>
                  <a:pt x="8451868" y="4831606"/>
                </a:lnTo>
                <a:lnTo>
                  <a:pt x="0" y="4831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1172" y="330348"/>
            <a:ext cx="4188101" cy="4495930"/>
          </a:xfrm>
          <a:custGeom>
            <a:avLst/>
            <a:gdLst/>
            <a:ahLst/>
            <a:cxnLst/>
            <a:rect r="r" b="b" t="t" l="l"/>
            <a:pathLst>
              <a:path h="4495930" w="4188101">
                <a:moveTo>
                  <a:pt x="0" y="0"/>
                </a:moveTo>
                <a:lnTo>
                  <a:pt x="4188102" y="0"/>
                </a:lnTo>
                <a:lnTo>
                  <a:pt x="4188102" y="4495930"/>
                </a:lnTo>
                <a:lnTo>
                  <a:pt x="0" y="4495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08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78976" y="330348"/>
            <a:ext cx="3665605" cy="4495930"/>
          </a:xfrm>
          <a:custGeom>
            <a:avLst/>
            <a:gdLst/>
            <a:ahLst/>
            <a:cxnLst/>
            <a:rect r="r" b="b" t="t" l="l"/>
            <a:pathLst>
              <a:path h="4495930" w="3665605">
                <a:moveTo>
                  <a:pt x="0" y="0"/>
                </a:moveTo>
                <a:lnTo>
                  <a:pt x="3665605" y="0"/>
                </a:lnTo>
                <a:lnTo>
                  <a:pt x="3665605" y="4495930"/>
                </a:lnTo>
                <a:lnTo>
                  <a:pt x="0" y="4495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220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651184" y="481293"/>
            <a:ext cx="5863551" cy="5934481"/>
          </a:xfrm>
          <a:custGeom>
            <a:avLst/>
            <a:gdLst/>
            <a:ahLst/>
            <a:cxnLst/>
            <a:rect r="r" b="b" t="t" l="l"/>
            <a:pathLst>
              <a:path h="5934481" w="5863551">
                <a:moveTo>
                  <a:pt x="0" y="0"/>
                </a:moveTo>
                <a:lnTo>
                  <a:pt x="5863551" y="0"/>
                </a:lnTo>
                <a:lnTo>
                  <a:pt x="5863551" y="5934481"/>
                </a:lnTo>
                <a:lnTo>
                  <a:pt x="0" y="593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58" t="-9227" r="-6340" b="-3153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254479" y="6906034"/>
            <a:ext cx="8569097" cy="2141121"/>
            <a:chOff x="0" y="0"/>
            <a:chExt cx="11425462" cy="285482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11425462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ПРЕДМЕТНИЙ ТИЖДЕНЬ -1 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653283"/>
              <a:ext cx="11425462" cy="2201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Проведені два майстер-класи, конкурс "Кращий за професією",  позаурочний захід, конкурс банерів/ проспектів, газет, листівок "Презентація професії", інтелектуальна гра, екскурсії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82404" y="-1361955"/>
            <a:ext cx="3384607" cy="338460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5187949" y="2603087"/>
            <a:ext cx="1451289" cy="615521"/>
            <a:chOff x="0" y="0"/>
            <a:chExt cx="2527300" cy="10718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1815060"/>
            <a:ext cx="7285247" cy="7443240"/>
          </a:xfrm>
          <a:custGeom>
            <a:avLst/>
            <a:gdLst/>
            <a:ahLst/>
            <a:cxnLst/>
            <a:rect r="r" b="b" t="t" l="l"/>
            <a:pathLst>
              <a:path h="7443240" w="7285247">
                <a:moveTo>
                  <a:pt x="0" y="0"/>
                </a:moveTo>
                <a:lnTo>
                  <a:pt x="7285247" y="0"/>
                </a:lnTo>
                <a:lnTo>
                  <a:pt x="7285247" y="7443240"/>
                </a:lnTo>
                <a:lnTo>
                  <a:pt x="0" y="744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5" t="-5950" r="-5755" b="-783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45568" y="330348"/>
            <a:ext cx="4948926" cy="6857797"/>
          </a:xfrm>
          <a:custGeom>
            <a:avLst/>
            <a:gdLst/>
            <a:ahLst/>
            <a:cxnLst/>
            <a:rect r="r" b="b" t="t" l="l"/>
            <a:pathLst>
              <a:path h="6857797" w="4948926">
                <a:moveTo>
                  <a:pt x="0" y="0"/>
                </a:moveTo>
                <a:lnTo>
                  <a:pt x="4948926" y="0"/>
                </a:lnTo>
                <a:lnTo>
                  <a:pt x="4948926" y="6857798"/>
                </a:lnTo>
                <a:lnTo>
                  <a:pt x="0" y="685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80" t="-8757" r="-5992" b="-909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88484" y="4592522"/>
            <a:ext cx="3881349" cy="2561163"/>
          </a:xfrm>
          <a:custGeom>
            <a:avLst/>
            <a:gdLst/>
            <a:ahLst/>
            <a:cxnLst/>
            <a:rect r="r" b="b" t="t" l="l"/>
            <a:pathLst>
              <a:path h="2561163" w="3881349">
                <a:moveTo>
                  <a:pt x="0" y="0"/>
                </a:moveTo>
                <a:lnTo>
                  <a:pt x="3881349" y="0"/>
                </a:lnTo>
                <a:lnTo>
                  <a:pt x="3881349" y="2561162"/>
                </a:lnTo>
                <a:lnTo>
                  <a:pt x="0" y="2561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254479" y="7325134"/>
            <a:ext cx="8569097" cy="1722021"/>
            <a:chOff x="0" y="0"/>
            <a:chExt cx="11425462" cy="229602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11425462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ВОЛОНТЕРСТВО 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653283"/>
              <a:ext cx="11425462" cy="1642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Майстри виробничого навчання та здобувачі освіти допомагали у виготовленні “буржуйок”  та причепів для ЗСУ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6192840"/>
            <a:ext cx="9240964" cy="3065460"/>
            <a:chOff x="0" y="0"/>
            <a:chExt cx="12321285" cy="4087279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4087279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58636"/>
              <a:ext cx="8762744" cy="21128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>
                  <a:solidFill>
                    <a:srgbClr val="2D1674"/>
                  </a:solidFill>
                  <a:latin typeface="Repo Black"/>
                </a:rPr>
                <a:t>Методична комісія викладачів та майстрів в/н автомобільних та металообробних  професій. Голова мк - Тоцька О.О.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837700" y="2872500"/>
            <a:ext cx="8527959" cy="6385800"/>
          </a:xfrm>
          <a:custGeom>
            <a:avLst/>
            <a:gdLst/>
            <a:ahLst/>
            <a:cxnLst/>
            <a:rect r="r" b="b" t="t" l="l"/>
            <a:pathLst>
              <a:path h="6385800" w="8527959">
                <a:moveTo>
                  <a:pt x="0" y="0"/>
                </a:moveTo>
                <a:lnTo>
                  <a:pt x="8527959" y="0"/>
                </a:lnTo>
                <a:lnTo>
                  <a:pt x="8527959" y="6385800"/>
                </a:lnTo>
                <a:lnTo>
                  <a:pt x="0" y="63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75885" y="494403"/>
            <a:ext cx="7095854" cy="5235430"/>
          </a:xfrm>
          <a:custGeom>
            <a:avLst/>
            <a:gdLst/>
            <a:ahLst/>
            <a:cxnLst/>
            <a:rect r="r" b="b" t="t" l="l"/>
            <a:pathLst>
              <a:path h="5235430" w="7095854">
                <a:moveTo>
                  <a:pt x="0" y="0"/>
                </a:moveTo>
                <a:lnTo>
                  <a:pt x="7095854" y="0"/>
                </a:lnTo>
                <a:lnTo>
                  <a:pt x="7095854" y="5235429"/>
                </a:lnTo>
                <a:lnTo>
                  <a:pt x="0" y="523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76" r="0" b="-19959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5280980"/>
            <a:ext cx="9240964" cy="3977320"/>
            <a:chOff x="0" y="0"/>
            <a:chExt cx="12321285" cy="53030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53030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3319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Проведено: 4 позакласні заходи, два майстер-класи і профорієнтаційні заходи, тиждень методичної комісії, два конкурси професійної майстерності з професій "Слюсар з ремонту ктз", "Електрогазозварник"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9975885" y="387776"/>
            <a:ext cx="6122657" cy="4572939"/>
          </a:xfrm>
          <a:custGeom>
            <a:avLst/>
            <a:gdLst/>
            <a:ahLst/>
            <a:cxnLst/>
            <a:rect r="r" b="b" t="t" l="l"/>
            <a:pathLst>
              <a:path h="4572939" w="6122657">
                <a:moveTo>
                  <a:pt x="0" y="0"/>
                </a:moveTo>
                <a:lnTo>
                  <a:pt x="6122657" y="0"/>
                </a:lnTo>
                <a:lnTo>
                  <a:pt x="6122657" y="4572939"/>
                </a:lnTo>
                <a:lnTo>
                  <a:pt x="0" y="457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0616" y="419600"/>
            <a:ext cx="8661596" cy="4509291"/>
          </a:xfrm>
          <a:custGeom>
            <a:avLst/>
            <a:gdLst/>
            <a:ahLst/>
            <a:cxnLst/>
            <a:rect r="r" b="b" t="t" l="l"/>
            <a:pathLst>
              <a:path h="4509291" w="8661596">
                <a:moveTo>
                  <a:pt x="0" y="0"/>
                </a:moveTo>
                <a:lnTo>
                  <a:pt x="8661597" y="0"/>
                </a:lnTo>
                <a:lnTo>
                  <a:pt x="8661597" y="4509291"/>
                </a:lnTo>
                <a:lnTo>
                  <a:pt x="0" y="4509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5496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0616" y="5375310"/>
            <a:ext cx="3592705" cy="3882990"/>
          </a:xfrm>
          <a:custGeom>
            <a:avLst/>
            <a:gdLst/>
            <a:ahLst/>
            <a:cxnLst/>
            <a:rect r="r" b="b" t="t" l="l"/>
            <a:pathLst>
              <a:path h="3882990" w="3592705">
                <a:moveTo>
                  <a:pt x="0" y="0"/>
                </a:moveTo>
                <a:lnTo>
                  <a:pt x="3592705" y="0"/>
                </a:lnTo>
                <a:lnTo>
                  <a:pt x="3592705" y="3882990"/>
                </a:lnTo>
                <a:lnTo>
                  <a:pt x="0" y="3882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969" r="0" b="-1753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560510" y="5375310"/>
            <a:ext cx="5187758" cy="3882990"/>
          </a:xfrm>
          <a:custGeom>
            <a:avLst/>
            <a:gdLst/>
            <a:ahLst/>
            <a:cxnLst/>
            <a:rect r="r" b="b" t="t" l="l"/>
            <a:pathLst>
              <a:path h="3882990" w="5187758">
                <a:moveTo>
                  <a:pt x="0" y="0"/>
                </a:moveTo>
                <a:lnTo>
                  <a:pt x="5187758" y="0"/>
                </a:lnTo>
                <a:lnTo>
                  <a:pt x="5187758" y="3882990"/>
                </a:lnTo>
                <a:lnTo>
                  <a:pt x="0" y="3882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5733684" y="7732684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89711" y="-506385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440637"/>
            <a:ext cx="8549984" cy="5017023"/>
          </a:xfrm>
          <a:custGeom>
            <a:avLst/>
            <a:gdLst/>
            <a:ahLst/>
            <a:cxnLst/>
            <a:rect r="r" b="b" t="t" l="l"/>
            <a:pathLst>
              <a:path h="5017023" w="8549984">
                <a:moveTo>
                  <a:pt x="0" y="0"/>
                </a:moveTo>
                <a:lnTo>
                  <a:pt x="8549984" y="0"/>
                </a:lnTo>
                <a:lnTo>
                  <a:pt x="8549984" y="5017023"/>
                </a:lnTo>
                <a:lnTo>
                  <a:pt x="0" y="5017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47" t="0" r="-2135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60321" y="440637"/>
            <a:ext cx="3620006" cy="5017023"/>
          </a:xfrm>
          <a:custGeom>
            <a:avLst/>
            <a:gdLst/>
            <a:ahLst/>
            <a:cxnLst/>
            <a:rect r="r" b="b" t="t" l="l"/>
            <a:pathLst>
              <a:path h="5017023" w="3620006">
                <a:moveTo>
                  <a:pt x="0" y="0"/>
                </a:moveTo>
                <a:lnTo>
                  <a:pt x="3620006" y="0"/>
                </a:lnTo>
                <a:lnTo>
                  <a:pt x="3620006" y="5017023"/>
                </a:lnTo>
                <a:lnTo>
                  <a:pt x="0" y="501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66102" y="530416"/>
            <a:ext cx="3701216" cy="4927243"/>
          </a:xfrm>
          <a:custGeom>
            <a:avLst/>
            <a:gdLst/>
            <a:ahLst/>
            <a:cxnLst/>
            <a:rect r="r" b="b" t="t" l="l"/>
            <a:pathLst>
              <a:path h="4927243" w="3701216">
                <a:moveTo>
                  <a:pt x="0" y="0"/>
                </a:moveTo>
                <a:lnTo>
                  <a:pt x="3701216" y="0"/>
                </a:lnTo>
                <a:lnTo>
                  <a:pt x="3701216" y="4927244"/>
                </a:lnTo>
                <a:lnTo>
                  <a:pt x="0" y="4927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41550" y="5613220"/>
            <a:ext cx="3179196" cy="4238928"/>
          </a:xfrm>
          <a:custGeom>
            <a:avLst/>
            <a:gdLst/>
            <a:ahLst/>
            <a:cxnLst/>
            <a:rect r="r" b="b" t="t" l="l"/>
            <a:pathLst>
              <a:path h="4238928" w="3179196">
                <a:moveTo>
                  <a:pt x="0" y="0"/>
                </a:moveTo>
                <a:lnTo>
                  <a:pt x="3179196" y="0"/>
                </a:lnTo>
                <a:lnTo>
                  <a:pt x="3179196" y="4238928"/>
                </a:lnTo>
                <a:lnTo>
                  <a:pt x="0" y="4238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825466" y="5613220"/>
            <a:ext cx="7506435" cy="4238928"/>
          </a:xfrm>
          <a:custGeom>
            <a:avLst/>
            <a:gdLst/>
            <a:ahLst/>
            <a:cxnLst/>
            <a:rect r="r" b="b" t="t" l="l"/>
            <a:pathLst>
              <a:path h="4238928" w="7506435">
                <a:moveTo>
                  <a:pt x="0" y="0"/>
                </a:moveTo>
                <a:lnTo>
                  <a:pt x="7506436" y="0"/>
                </a:lnTo>
                <a:lnTo>
                  <a:pt x="7506436" y="4238928"/>
                </a:lnTo>
                <a:lnTo>
                  <a:pt x="0" y="4238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913807" y="5613220"/>
            <a:ext cx="3134835" cy="4238928"/>
          </a:xfrm>
          <a:custGeom>
            <a:avLst/>
            <a:gdLst/>
            <a:ahLst/>
            <a:cxnLst/>
            <a:rect r="r" b="b" t="t" l="l"/>
            <a:pathLst>
              <a:path h="4238928" w="3134835">
                <a:moveTo>
                  <a:pt x="0" y="0"/>
                </a:moveTo>
                <a:lnTo>
                  <a:pt x="3134835" y="0"/>
                </a:lnTo>
                <a:lnTo>
                  <a:pt x="3134835" y="4238928"/>
                </a:lnTo>
                <a:lnTo>
                  <a:pt x="0" y="4238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6938330"/>
            <a:ext cx="9240964" cy="2319970"/>
            <a:chOff x="0" y="0"/>
            <a:chExt cx="12321285" cy="30932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30932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1109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 Bold"/>
                </a:rPr>
                <a:t>Методична комісія нафтопереробного профілю. Голова мк - Шустова В.В.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428147" y="5639292"/>
            <a:ext cx="6375580" cy="4216110"/>
          </a:xfrm>
          <a:custGeom>
            <a:avLst/>
            <a:gdLst/>
            <a:ahLst/>
            <a:cxnLst/>
            <a:rect r="r" b="b" t="t" l="l"/>
            <a:pathLst>
              <a:path h="4216110" w="6375580">
                <a:moveTo>
                  <a:pt x="0" y="0"/>
                </a:moveTo>
                <a:lnTo>
                  <a:pt x="6375580" y="0"/>
                </a:lnTo>
                <a:lnTo>
                  <a:pt x="6375580" y="4216110"/>
                </a:lnTo>
                <a:lnTo>
                  <a:pt x="0" y="421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50607" y="524268"/>
            <a:ext cx="4261747" cy="5678293"/>
          </a:xfrm>
          <a:custGeom>
            <a:avLst/>
            <a:gdLst/>
            <a:ahLst/>
            <a:cxnLst/>
            <a:rect r="r" b="b" t="t" l="l"/>
            <a:pathLst>
              <a:path h="5678293" w="4261747">
                <a:moveTo>
                  <a:pt x="0" y="0"/>
                </a:moveTo>
                <a:lnTo>
                  <a:pt x="4261747" y="0"/>
                </a:lnTo>
                <a:lnTo>
                  <a:pt x="4261747" y="5678293"/>
                </a:lnTo>
                <a:lnTo>
                  <a:pt x="0" y="5678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28147" y="524268"/>
            <a:ext cx="6375580" cy="4784126"/>
          </a:xfrm>
          <a:custGeom>
            <a:avLst/>
            <a:gdLst/>
            <a:ahLst/>
            <a:cxnLst/>
            <a:rect r="r" b="b" t="t" l="l"/>
            <a:pathLst>
              <a:path h="4784126" w="6375580">
                <a:moveTo>
                  <a:pt x="0" y="0"/>
                </a:moveTo>
                <a:lnTo>
                  <a:pt x="6375580" y="0"/>
                </a:lnTo>
                <a:lnTo>
                  <a:pt x="6375580" y="4784126"/>
                </a:lnTo>
                <a:lnTo>
                  <a:pt x="0" y="4784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5700080"/>
            <a:ext cx="9240964" cy="3558220"/>
            <a:chOff x="0" y="0"/>
            <a:chExt cx="12321285" cy="47442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47442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2760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Проведено: 9 позакласних заходів, майстер-класи і профорієнтаційні заходи. Педагоги долучалися до проєктів заходу освіти, популяризували свій досвід серед освітянської спільноти 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764501" y="387776"/>
            <a:ext cx="5932340" cy="4428799"/>
          </a:xfrm>
          <a:custGeom>
            <a:avLst/>
            <a:gdLst/>
            <a:ahLst/>
            <a:cxnLst/>
            <a:rect r="r" b="b" t="t" l="l"/>
            <a:pathLst>
              <a:path h="4428799" w="5932340">
                <a:moveTo>
                  <a:pt x="0" y="0"/>
                </a:moveTo>
                <a:lnTo>
                  <a:pt x="5932340" y="0"/>
                </a:lnTo>
                <a:lnTo>
                  <a:pt x="5932340" y="4428799"/>
                </a:lnTo>
                <a:lnTo>
                  <a:pt x="0" y="4428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222567" y="387776"/>
            <a:ext cx="3728536" cy="4965136"/>
          </a:xfrm>
          <a:custGeom>
            <a:avLst/>
            <a:gdLst/>
            <a:ahLst/>
            <a:cxnLst/>
            <a:rect r="r" b="b" t="t" l="l"/>
            <a:pathLst>
              <a:path h="4965136" w="3728536">
                <a:moveTo>
                  <a:pt x="0" y="0"/>
                </a:moveTo>
                <a:lnTo>
                  <a:pt x="3728536" y="0"/>
                </a:lnTo>
                <a:lnTo>
                  <a:pt x="3728536" y="4965136"/>
                </a:lnTo>
                <a:lnTo>
                  <a:pt x="0" y="4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09981" y="5700080"/>
            <a:ext cx="6776854" cy="3999330"/>
          </a:xfrm>
          <a:custGeom>
            <a:avLst/>
            <a:gdLst/>
            <a:ahLst/>
            <a:cxnLst/>
            <a:rect r="r" b="b" t="t" l="l"/>
            <a:pathLst>
              <a:path h="3999330" w="6776854">
                <a:moveTo>
                  <a:pt x="0" y="0"/>
                </a:moveTo>
                <a:lnTo>
                  <a:pt x="6776854" y="0"/>
                </a:lnTo>
                <a:lnTo>
                  <a:pt x="6776854" y="3999331"/>
                </a:lnTo>
                <a:lnTo>
                  <a:pt x="0" y="3999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626261" y="387776"/>
            <a:ext cx="3721124" cy="4965136"/>
          </a:xfrm>
          <a:custGeom>
            <a:avLst/>
            <a:gdLst/>
            <a:ahLst/>
            <a:cxnLst/>
            <a:rect r="r" b="b" t="t" l="l"/>
            <a:pathLst>
              <a:path h="4965136" w="3721124">
                <a:moveTo>
                  <a:pt x="0" y="0"/>
                </a:moveTo>
                <a:lnTo>
                  <a:pt x="3721123" y="0"/>
                </a:lnTo>
                <a:lnTo>
                  <a:pt x="3721123" y="4965136"/>
                </a:lnTo>
                <a:lnTo>
                  <a:pt x="0" y="4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35547" y="387776"/>
            <a:ext cx="9102075" cy="4627575"/>
          </a:xfrm>
          <a:custGeom>
            <a:avLst/>
            <a:gdLst/>
            <a:ahLst/>
            <a:cxnLst/>
            <a:rect r="r" b="b" t="t" l="l"/>
            <a:pathLst>
              <a:path h="4627575" w="9102075">
                <a:moveTo>
                  <a:pt x="0" y="0"/>
                </a:moveTo>
                <a:lnTo>
                  <a:pt x="9102075" y="0"/>
                </a:lnTo>
                <a:lnTo>
                  <a:pt x="9102075" y="4627575"/>
                </a:lnTo>
                <a:lnTo>
                  <a:pt x="0" y="4627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56671" y="387776"/>
            <a:ext cx="7783275" cy="4627575"/>
          </a:xfrm>
          <a:custGeom>
            <a:avLst/>
            <a:gdLst/>
            <a:ahLst/>
            <a:cxnLst/>
            <a:rect r="r" b="b" t="t" l="l"/>
            <a:pathLst>
              <a:path h="4627575" w="7783275">
                <a:moveTo>
                  <a:pt x="0" y="0"/>
                </a:moveTo>
                <a:lnTo>
                  <a:pt x="7783274" y="0"/>
                </a:lnTo>
                <a:lnTo>
                  <a:pt x="7783274" y="4627575"/>
                </a:lnTo>
                <a:lnTo>
                  <a:pt x="0" y="4627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8629" y="5273855"/>
            <a:ext cx="5378591" cy="4641798"/>
          </a:xfrm>
          <a:custGeom>
            <a:avLst/>
            <a:gdLst/>
            <a:ahLst/>
            <a:cxnLst/>
            <a:rect r="r" b="b" t="t" l="l"/>
            <a:pathLst>
              <a:path h="4641798" w="5378591">
                <a:moveTo>
                  <a:pt x="0" y="0"/>
                </a:moveTo>
                <a:lnTo>
                  <a:pt x="5378591" y="0"/>
                </a:lnTo>
                <a:lnTo>
                  <a:pt x="5378591" y="4641798"/>
                </a:lnTo>
                <a:lnTo>
                  <a:pt x="0" y="4641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95154" y="5273855"/>
            <a:ext cx="6196311" cy="4641798"/>
          </a:xfrm>
          <a:custGeom>
            <a:avLst/>
            <a:gdLst/>
            <a:ahLst/>
            <a:cxnLst/>
            <a:rect r="r" b="b" t="t" l="l"/>
            <a:pathLst>
              <a:path h="4641798" w="6196311">
                <a:moveTo>
                  <a:pt x="0" y="0"/>
                </a:moveTo>
                <a:lnTo>
                  <a:pt x="6196311" y="0"/>
                </a:lnTo>
                <a:lnTo>
                  <a:pt x="6196311" y="4641798"/>
                </a:lnTo>
                <a:lnTo>
                  <a:pt x="0" y="4641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578736" y="5288190"/>
            <a:ext cx="5106159" cy="4627463"/>
          </a:xfrm>
          <a:custGeom>
            <a:avLst/>
            <a:gdLst/>
            <a:ahLst/>
            <a:cxnLst/>
            <a:rect r="r" b="b" t="t" l="l"/>
            <a:pathLst>
              <a:path h="4627463" w="5106159">
                <a:moveTo>
                  <a:pt x="0" y="0"/>
                </a:moveTo>
                <a:lnTo>
                  <a:pt x="5106159" y="0"/>
                </a:lnTo>
                <a:lnTo>
                  <a:pt x="5106159" y="4627463"/>
                </a:lnTo>
                <a:lnTo>
                  <a:pt x="0" y="4627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669" t="0" r="-20238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9765227" y="7719220"/>
            <a:ext cx="9240964" cy="2300920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444889" y="1605631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095154" y="571572"/>
            <a:ext cx="11516967" cy="6756300"/>
          </a:xfrm>
          <a:custGeom>
            <a:avLst/>
            <a:gdLst/>
            <a:ahLst/>
            <a:cxnLst/>
            <a:rect r="r" b="b" t="t" l="l"/>
            <a:pathLst>
              <a:path h="6756300" w="11516967">
                <a:moveTo>
                  <a:pt x="0" y="0"/>
                </a:moveTo>
                <a:lnTo>
                  <a:pt x="11516967" y="0"/>
                </a:lnTo>
                <a:lnTo>
                  <a:pt x="11516967" y="6756300"/>
                </a:lnTo>
                <a:lnTo>
                  <a:pt x="0" y="675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629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77453" y="1913392"/>
            <a:ext cx="5306909" cy="8041289"/>
          </a:xfrm>
          <a:custGeom>
            <a:avLst/>
            <a:gdLst/>
            <a:ahLst/>
            <a:cxnLst/>
            <a:rect r="r" b="b" t="t" l="l"/>
            <a:pathLst>
              <a:path h="8041289" w="5306909">
                <a:moveTo>
                  <a:pt x="0" y="0"/>
                </a:moveTo>
                <a:lnTo>
                  <a:pt x="5306909" y="0"/>
                </a:lnTo>
                <a:lnTo>
                  <a:pt x="5306909" y="8041289"/>
                </a:lnTo>
                <a:lnTo>
                  <a:pt x="0" y="804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347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74307" y="8174990"/>
            <a:ext cx="7309020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D1674"/>
                </a:solidFill>
                <a:latin typeface="Repo Black"/>
              </a:rPr>
              <a:t>Методична комісії природничо-математичного циклу. Голова мк - Мєркулова І.С.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2904" y="-673265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52366" y="3148653"/>
            <a:ext cx="5128424" cy="3472252"/>
          </a:xfrm>
          <a:custGeom>
            <a:avLst/>
            <a:gdLst/>
            <a:ahLst/>
            <a:cxnLst/>
            <a:rect r="r" b="b" t="t" l="l"/>
            <a:pathLst>
              <a:path h="3472252" w="5128424">
                <a:moveTo>
                  <a:pt x="0" y="0"/>
                </a:moveTo>
                <a:lnTo>
                  <a:pt x="5128424" y="0"/>
                </a:lnTo>
                <a:lnTo>
                  <a:pt x="5128424" y="3472252"/>
                </a:lnTo>
                <a:lnTo>
                  <a:pt x="0" y="347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81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07210" y="3148653"/>
            <a:ext cx="4697399" cy="3525269"/>
          </a:xfrm>
          <a:custGeom>
            <a:avLst/>
            <a:gdLst/>
            <a:ahLst/>
            <a:cxnLst/>
            <a:rect r="r" b="b" t="t" l="l"/>
            <a:pathLst>
              <a:path h="3525269" w="4697399">
                <a:moveTo>
                  <a:pt x="0" y="0"/>
                </a:moveTo>
                <a:lnTo>
                  <a:pt x="4697399" y="0"/>
                </a:lnTo>
                <a:lnTo>
                  <a:pt x="4697399" y="3525270"/>
                </a:lnTo>
                <a:lnTo>
                  <a:pt x="0" y="352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58468" y="3201670"/>
            <a:ext cx="6171065" cy="3472252"/>
          </a:xfrm>
          <a:custGeom>
            <a:avLst/>
            <a:gdLst/>
            <a:ahLst/>
            <a:cxnLst/>
            <a:rect r="r" b="b" t="t" l="l"/>
            <a:pathLst>
              <a:path h="3472252" w="6171065">
                <a:moveTo>
                  <a:pt x="0" y="0"/>
                </a:moveTo>
                <a:lnTo>
                  <a:pt x="6171064" y="0"/>
                </a:lnTo>
                <a:lnTo>
                  <a:pt x="6171064" y="3472253"/>
                </a:lnTo>
                <a:lnTo>
                  <a:pt x="0" y="347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36971" y="1289487"/>
            <a:ext cx="96140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"/>
              </a:rPr>
              <a:t>Проведено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893" y="7373643"/>
            <a:ext cx="4876897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spc="277">
                <a:solidFill>
                  <a:srgbClr val="2D1674"/>
                </a:solidFill>
                <a:latin typeface="Repo Black"/>
              </a:rPr>
              <a:t>ДЕКАДА ПРИРОДНИЧО-МАТЕМАТИЧНИХ ДИСЦИПЛІН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25300" y="8322945"/>
            <a:ext cx="4339413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Активні учасники: Мєркулова І., Васильєва Н., Безклинська К., Кукурузенко А,, Цугуй О., Черненко Л.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705552" y="7383168"/>
            <a:ext cx="4876897" cy="914336"/>
            <a:chOff x="0" y="0"/>
            <a:chExt cx="6502529" cy="121911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6502529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ДВА ВІДКРИТІ УРОКИ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22167" y="739902"/>
              <a:ext cx="5458194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фізики - Черненко Л.,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СТЕАМ-урок - Мєркулова І.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845456" y="7383168"/>
            <a:ext cx="6263727" cy="2032329"/>
            <a:chOff x="0" y="0"/>
            <a:chExt cx="8351636" cy="27097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8351636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25 ПОЗАКЛАСНИХ ЗАХОДІВ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70655" y="744659"/>
              <a:ext cx="7010327" cy="244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Інформаційні години, уроки звитяги, уроки доброти, СТЕАМ-заходи, картографічна вікторина, вебквести, онлайнекскурсії, флешмоби, брейн-ринги тощо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8424"/>
            <a:ext cx="3086064" cy="3086064"/>
            <a:chOff x="0" y="0"/>
            <a:chExt cx="2194622" cy="21946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4622" cy="2194622"/>
            </a:xfrm>
            <a:custGeom>
              <a:avLst/>
              <a:gdLst/>
              <a:ahLst/>
              <a:cxnLst/>
              <a:rect r="r" b="b" t="t" l="l"/>
              <a:pathLst>
                <a:path h="2194622" w="2194622">
                  <a:moveTo>
                    <a:pt x="0" y="0"/>
                  </a:moveTo>
                  <a:lnTo>
                    <a:pt x="0" y="2194622"/>
                  </a:lnTo>
                  <a:lnTo>
                    <a:pt x="2194622" y="2194622"/>
                  </a:lnTo>
                  <a:lnTo>
                    <a:pt x="2194622" y="0"/>
                  </a:lnTo>
                  <a:lnTo>
                    <a:pt x="0" y="0"/>
                  </a:lnTo>
                  <a:close/>
                  <a:moveTo>
                    <a:pt x="2133662" y="2133662"/>
                  </a:moveTo>
                  <a:lnTo>
                    <a:pt x="59690" y="2133662"/>
                  </a:lnTo>
                  <a:lnTo>
                    <a:pt x="59690" y="59690"/>
                  </a:lnTo>
                  <a:lnTo>
                    <a:pt x="2133662" y="59690"/>
                  </a:lnTo>
                  <a:lnTo>
                    <a:pt x="2133662" y="2133662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52698" y="1028700"/>
            <a:ext cx="3086064" cy="3086064"/>
            <a:chOff x="0" y="0"/>
            <a:chExt cx="2194622" cy="21946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94622" cy="2194622"/>
            </a:xfrm>
            <a:custGeom>
              <a:avLst/>
              <a:gdLst/>
              <a:ahLst/>
              <a:cxnLst/>
              <a:rect r="r" b="b" t="t" l="l"/>
              <a:pathLst>
                <a:path h="2194622" w="2194622">
                  <a:moveTo>
                    <a:pt x="0" y="0"/>
                  </a:moveTo>
                  <a:lnTo>
                    <a:pt x="0" y="2194622"/>
                  </a:lnTo>
                  <a:lnTo>
                    <a:pt x="2194622" y="2194622"/>
                  </a:lnTo>
                  <a:lnTo>
                    <a:pt x="2194622" y="0"/>
                  </a:lnTo>
                  <a:lnTo>
                    <a:pt x="0" y="0"/>
                  </a:lnTo>
                  <a:close/>
                  <a:moveTo>
                    <a:pt x="2133662" y="2133662"/>
                  </a:moveTo>
                  <a:lnTo>
                    <a:pt x="59690" y="2133662"/>
                  </a:lnTo>
                  <a:lnTo>
                    <a:pt x="59690" y="59690"/>
                  </a:lnTo>
                  <a:lnTo>
                    <a:pt x="2133662" y="59690"/>
                  </a:lnTo>
                  <a:lnTo>
                    <a:pt x="2133662" y="2133662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28631" y="1003305"/>
            <a:ext cx="3086064" cy="3086064"/>
            <a:chOff x="0" y="0"/>
            <a:chExt cx="2194622" cy="21946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4622" cy="2194622"/>
            </a:xfrm>
            <a:custGeom>
              <a:avLst/>
              <a:gdLst/>
              <a:ahLst/>
              <a:cxnLst/>
              <a:rect r="r" b="b" t="t" l="l"/>
              <a:pathLst>
                <a:path h="2194622" w="2194622">
                  <a:moveTo>
                    <a:pt x="0" y="0"/>
                  </a:moveTo>
                  <a:lnTo>
                    <a:pt x="0" y="2194622"/>
                  </a:lnTo>
                  <a:lnTo>
                    <a:pt x="2194622" y="2194622"/>
                  </a:lnTo>
                  <a:lnTo>
                    <a:pt x="2194622" y="0"/>
                  </a:lnTo>
                  <a:lnTo>
                    <a:pt x="0" y="0"/>
                  </a:lnTo>
                  <a:close/>
                  <a:moveTo>
                    <a:pt x="2133662" y="2133662"/>
                  </a:moveTo>
                  <a:lnTo>
                    <a:pt x="59690" y="2133662"/>
                  </a:lnTo>
                  <a:lnTo>
                    <a:pt x="59690" y="59690"/>
                  </a:lnTo>
                  <a:lnTo>
                    <a:pt x="2133662" y="59690"/>
                  </a:lnTo>
                  <a:lnTo>
                    <a:pt x="2133662" y="2133662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001861" y="-1061191"/>
            <a:ext cx="3051232" cy="3051232"/>
            <a:chOff x="0" y="0"/>
            <a:chExt cx="2787650" cy="27876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-422589" y="8918048"/>
            <a:ext cx="1451289" cy="615521"/>
            <a:chOff x="0" y="0"/>
            <a:chExt cx="2527300" cy="10718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315050" y="1210582"/>
            <a:ext cx="3253301" cy="3164776"/>
          </a:xfrm>
          <a:custGeom>
            <a:avLst/>
            <a:gdLst/>
            <a:ahLst/>
            <a:cxnLst/>
            <a:rect r="r" b="b" t="t" l="l"/>
            <a:pathLst>
              <a:path h="3164776" w="3253301">
                <a:moveTo>
                  <a:pt x="0" y="0"/>
                </a:moveTo>
                <a:lnTo>
                  <a:pt x="3253302" y="0"/>
                </a:lnTo>
                <a:lnTo>
                  <a:pt x="3253302" y="3164776"/>
                </a:lnTo>
                <a:lnTo>
                  <a:pt x="0" y="3164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16763" y="1305566"/>
            <a:ext cx="3300796" cy="3069791"/>
          </a:xfrm>
          <a:custGeom>
            <a:avLst/>
            <a:gdLst/>
            <a:ahLst/>
            <a:cxnLst/>
            <a:rect r="r" b="b" t="t" l="l"/>
            <a:pathLst>
              <a:path h="3069791" w="3300796">
                <a:moveTo>
                  <a:pt x="0" y="0"/>
                </a:moveTo>
                <a:lnTo>
                  <a:pt x="3300796" y="0"/>
                </a:lnTo>
                <a:lnTo>
                  <a:pt x="3300796" y="3069792"/>
                </a:lnTo>
                <a:lnTo>
                  <a:pt x="0" y="306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02" t="0" r="-70107" b="-2829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22194" y="1326708"/>
            <a:ext cx="2933867" cy="3048650"/>
          </a:xfrm>
          <a:custGeom>
            <a:avLst/>
            <a:gdLst/>
            <a:ahLst/>
            <a:cxnLst/>
            <a:rect r="r" b="b" t="t" l="l"/>
            <a:pathLst>
              <a:path h="3048650" w="2933867">
                <a:moveTo>
                  <a:pt x="0" y="0"/>
                </a:moveTo>
                <a:lnTo>
                  <a:pt x="2933867" y="0"/>
                </a:lnTo>
                <a:lnTo>
                  <a:pt x="2933867" y="3048650"/>
                </a:lnTo>
                <a:lnTo>
                  <a:pt x="0" y="304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483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87015" y="4695332"/>
            <a:ext cx="3069047" cy="2228342"/>
            <a:chOff x="0" y="0"/>
            <a:chExt cx="4092062" cy="297112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9608" y="-9525"/>
              <a:ext cx="4072455" cy="110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8"/>
                </a:lnSpc>
              </a:pPr>
              <a:r>
                <a:rPr lang="en-US" sz="2690" spc="538">
                  <a:solidFill>
                    <a:srgbClr val="FBF1EF"/>
                  </a:solidFill>
                  <a:latin typeface="Repo Black"/>
                </a:rPr>
                <a:t>ТРИСТАН ОЛЕСЯ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190949"/>
              <a:ext cx="4072455" cy="4625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B175FF"/>
                  </a:solidFill>
                  <a:latin typeface="Repo Black"/>
                </a:rPr>
                <a:t>впровадження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994587"/>
              <a:ext cx="4072455" cy="1453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FBF1EF"/>
                  </a:solidFill>
                  <a:latin typeface="Repo Black"/>
                </a:rPr>
                <a:t>РІШЕННЯ навчально-методичної ради від 28.06.2023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92290" y="4784694"/>
            <a:ext cx="2945500" cy="2117130"/>
            <a:chOff x="0" y="0"/>
            <a:chExt cx="3927334" cy="2822840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18818" y="0"/>
              <a:ext cx="3908515" cy="1041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98"/>
                </a:lnSpc>
              </a:pPr>
              <a:r>
                <a:rPr lang="en-US" sz="2581" spc="516">
                  <a:solidFill>
                    <a:srgbClr val="FBF1EF"/>
                  </a:solidFill>
                  <a:latin typeface="Repo Black"/>
                </a:rPr>
                <a:t>МАЛЬЧЕНКО ІРИНА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8818" y="1134640"/>
              <a:ext cx="3908515" cy="4399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1"/>
                </a:lnSpc>
              </a:pPr>
              <a:r>
                <a:rPr lang="en-US" sz="2008">
                  <a:solidFill>
                    <a:srgbClr val="B175FF"/>
                  </a:solidFill>
                  <a:latin typeface="Repo Black"/>
                </a:rPr>
                <a:t>впровадження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900465"/>
              <a:ext cx="3908515" cy="1379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1"/>
                </a:lnSpc>
              </a:pPr>
              <a:r>
                <a:rPr lang="en-US" sz="2008">
                  <a:solidFill>
                    <a:srgbClr val="FBF1EF"/>
                  </a:solidFill>
                  <a:latin typeface="Repo Black"/>
                </a:rPr>
                <a:t>РІШЕННЯ навчально-методичної ради від 28.06.2023 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316288" y="4784694"/>
            <a:ext cx="3080389" cy="2228059"/>
            <a:chOff x="0" y="0"/>
            <a:chExt cx="4107185" cy="2970745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19680" y="-9525"/>
              <a:ext cx="4087505" cy="110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540">
                  <a:solidFill>
                    <a:srgbClr val="FBF1EF"/>
                  </a:solidFill>
                  <a:latin typeface="Repo Black"/>
                </a:rPr>
                <a:t>КОРЧУКОВА МАРГАРИТА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9680" y="1191455"/>
              <a:ext cx="4087505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B175FF"/>
                  </a:solidFill>
                  <a:latin typeface="Repo Black"/>
                </a:rPr>
                <a:t>впровадження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1996232"/>
              <a:ext cx="4087505" cy="1452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BF1EF"/>
                  </a:solidFill>
                  <a:latin typeface="Repo Black"/>
                </a:rPr>
                <a:t>РІШЕННЯ навчально-методичної ради від 28.06.2023 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845804" y="7736733"/>
            <a:ext cx="16603996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4000">
                <a:solidFill>
                  <a:srgbClr val="FBF1EF"/>
                </a:solidFill>
                <a:latin typeface="Repo Black"/>
              </a:rPr>
              <a:t>Вивчення та впровадження </a:t>
            </a:r>
          </a:p>
          <a:p>
            <a:pPr algn="r">
              <a:lnSpc>
                <a:spcPts val="4400"/>
              </a:lnSpc>
            </a:pPr>
            <a:r>
              <a:rPr lang="en-US" sz="4000">
                <a:solidFill>
                  <a:srgbClr val="FBF1EF"/>
                </a:solidFill>
                <a:latin typeface="Repo Black"/>
              </a:rPr>
              <a:t>передового/перспективного  педагогічного досвіду </a:t>
            </a:r>
          </a:p>
          <a:p>
            <a:pPr algn="r">
              <a:lnSpc>
                <a:spcPts val="4400"/>
              </a:lnSpc>
            </a:pPr>
            <a:r>
              <a:rPr lang="en-US" sz="4000">
                <a:solidFill>
                  <a:srgbClr val="FBF1EF"/>
                </a:solidFill>
                <a:latin typeface="Repo Black"/>
              </a:rPr>
              <a:t>на рівні області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3186730" y="4927729"/>
            <a:ext cx="3273492" cy="2228059"/>
            <a:chOff x="0" y="0"/>
            <a:chExt cx="4364656" cy="2970745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20914" y="-9525"/>
              <a:ext cx="4343742" cy="110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540">
                  <a:solidFill>
                    <a:srgbClr val="FBF1EF"/>
                  </a:solidFill>
                  <a:latin typeface="Repo Black"/>
                </a:rPr>
                <a:t>ГОРІСЛАВЕЦЬ ЛЮДМИЛА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20914" y="1191455"/>
              <a:ext cx="4343742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B175FF"/>
                  </a:solidFill>
                  <a:latin typeface="Repo Black"/>
                </a:rPr>
                <a:t>впровадження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1996232"/>
              <a:ext cx="4343742" cy="1452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BF1EF"/>
                  </a:solidFill>
                  <a:latin typeface="Repo Black"/>
                </a:rPr>
                <a:t>РІШЕННЯ навчально-методичної ради від 28.06.2023 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47905" y="1179062"/>
            <a:ext cx="4957620" cy="2676774"/>
          </a:xfrm>
          <a:custGeom>
            <a:avLst/>
            <a:gdLst/>
            <a:ahLst/>
            <a:cxnLst/>
            <a:rect r="r" b="b" t="t" l="l"/>
            <a:pathLst>
              <a:path h="2676774" w="4957620">
                <a:moveTo>
                  <a:pt x="0" y="0"/>
                </a:moveTo>
                <a:lnTo>
                  <a:pt x="4957620" y="0"/>
                </a:lnTo>
                <a:lnTo>
                  <a:pt x="4957620" y="2676774"/>
                </a:lnTo>
                <a:lnTo>
                  <a:pt x="0" y="2676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" r="-8852" b="-5112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67279" y="1179062"/>
            <a:ext cx="4953442" cy="2676774"/>
          </a:xfrm>
          <a:custGeom>
            <a:avLst/>
            <a:gdLst/>
            <a:ahLst/>
            <a:cxnLst/>
            <a:rect r="r" b="b" t="t" l="l"/>
            <a:pathLst>
              <a:path h="2676774" w="4953442">
                <a:moveTo>
                  <a:pt x="0" y="0"/>
                </a:moveTo>
                <a:lnTo>
                  <a:pt x="4953442" y="0"/>
                </a:lnTo>
                <a:lnTo>
                  <a:pt x="4953442" y="2676774"/>
                </a:lnTo>
                <a:lnTo>
                  <a:pt x="0" y="2676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0" t="-39500" r="-2480" b="-11926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182372" y="1179062"/>
            <a:ext cx="4968368" cy="2676774"/>
          </a:xfrm>
          <a:custGeom>
            <a:avLst/>
            <a:gdLst/>
            <a:ahLst/>
            <a:cxnLst/>
            <a:rect r="r" b="b" t="t" l="l"/>
            <a:pathLst>
              <a:path h="2676774" w="4968368">
                <a:moveTo>
                  <a:pt x="0" y="0"/>
                </a:moveTo>
                <a:lnTo>
                  <a:pt x="4968367" y="0"/>
                </a:lnTo>
                <a:lnTo>
                  <a:pt x="4968367" y="2676774"/>
                </a:lnTo>
                <a:lnTo>
                  <a:pt x="0" y="2676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43" r="-1413" b="-3792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47905" y="6433567"/>
            <a:ext cx="4957620" cy="2711465"/>
          </a:xfrm>
          <a:custGeom>
            <a:avLst/>
            <a:gdLst/>
            <a:ahLst/>
            <a:cxnLst/>
            <a:rect r="r" b="b" t="t" l="l"/>
            <a:pathLst>
              <a:path h="2711465" w="4957620">
                <a:moveTo>
                  <a:pt x="0" y="0"/>
                </a:moveTo>
                <a:lnTo>
                  <a:pt x="4957620" y="0"/>
                </a:lnTo>
                <a:lnTo>
                  <a:pt x="4957620" y="2711465"/>
                </a:lnTo>
                <a:lnTo>
                  <a:pt x="0" y="27114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633" r="-22783" b="-13596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667279" y="6433567"/>
            <a:ext cx="5076326" cy="2711465"/>
          </a:xfrm>
          <a:custGeom>
            <a:avLst/>
            <a:gdLst/>
            <a:ahLst/>
            <a:cxnLst/>
            <a:rect r="r" b="b" t="t" l="l"/>
            <a:pathLst>
              <a:path h="2711465" w="5076326">
                <a:moveTo>
                  <a:pt x="0" y="0"/>
                </a:moveTo>
                <a:lnTo>
                  <a:pt x="5076326" y="0"/>
                </a:lnTo>
                <a:lnTo>
                  <a:pt x="5076326" y="2711465"/>
                </a:lnTo>
                <a:lnTo>
                  <a:pt x="0" y="2711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3186" r="0" b="-24266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81755" y="6433567"/>
            <a:ext cx="4968984" cy="2711465"/>
          </a:xfrm>
          <a:custGeom>
            <a:avLst/>
            <a:gdLst/>
            <a:ahLst/>
            <a:cxnLst/>
            <a:rect r="r" b="b" t="t" l="l"/>
            <a:pathLst>
              <a:path h="2711465" w="4968984">
                <a:moveTo>
                  <a:pt x="0" y="0"/>
                </a:moveTo>
                <a:lnTo>
                  <a:pt x="4968984" y="0"/>
                </a:lnTo>
                <a:lnTo>
                  <a:pt x="4968984" y="2711465"/>
                </a:lnTo>
                <a:lnTo>
                  <a:pt x="0" y="2711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759" b="-6048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107718" y="4520144"/>
            <a:ext cx="14072564" cy="1336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>
                <a:solidFill>
                  <a:srgbClr val="2D1674"/>
                </a:solidFill>
                <a:latin typeface="Repo Black"/>
              </a:rPr>
              <a:t>Здобувачі освіти взяли участь в міжнародних, всеукраїнських, обласних конкурсах, змаганнях: Бобер, Кенгуру, від ресурсів "На урок", на кращий СТЕМ-проєкт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51584" y="1151584"/>
            <a:ext cx="4948992" cy="2635174"/>
          </a:xfrm>
          <a:custGeom>
            <a:avLst/>
            <a:gdLst/>
            <a:ahLst/>
            <a:cxnLst/>
            <a:rect r="r" b="b" t="t" l="l"/>
            <a:pathLst>
              <a:path h="2635174" w="4948992">
                <a:moveTo>
                  <a:pt x="0" y="0"/>
                </a:moveTo>
                <a:lnTo>
                  <a:pt x="4948992" y="0"/>
                </a:lnTo>
                <a:lnTo>
                  <a:pt x="4948992" y="2635174"/>
                </a:lnTo>
                <a:lnTo>
                  <a:pt x="0" y="2635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69" t="0" r="-20218" b="-8235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65429" y="1151584"/>
            <a:ext cx="4991340" cy="2800630"/>
          </a:xfrm>
          <a:custGeom>
            <a:avLst/>
            <a:gdLst/>
            <a:ahLst/>
            <a:cxnLst/>
            <a:rect r="r" b="b" t="t" l="l"/>
            <a:pathLst>
              <a:path h="2800630" w="4991340">
                <a:moveTo>
                  <a:pt x="0" y="0"/>
                </a:moveTo>
                <a:lnTo>
                  <a:pt x="4991340" y="0"/>
                </a:lnTo>
                <a:lnTo>
                  <a:pt x="4991340" y="2800630"/>
                </a:lnTo>
                <a:lnTo>
                  <a:pt x="0" y="2800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253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191897" y="1151584"/>
            <a:ext cx="4693081" cy="2635174"/>
          </a:xfrm>
          <a:custGeom>
            <a:avLst/>
            <a:gdLst/>
            <a:ahLst/>
            <a:cxnLst/>
            <a:rect r="r" b="b" t="t" l="l"/>
            <a:pathLst>
              <a:path h="2635174" w="4693081">
                <a:moveTo>
                  <a:pt x="0" y="0"/>
                </a:moveTo>
                <a:lnTo>
                  <a:pt x="4693081" y="0"/>
                </a:lnTo>
                <a:lnTo>
                  <a:pt x="4693081" y="2635174"/>
                </a:lnTo>
                <a:lnTo>
                  <a:pt x="0" y="263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08" t="0" r="-4114" b="-12663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51584" y="6493173"/>
            <a:ext cx="4948992" cy="2641572"/>
          </a:xfrm>
          <a:custGeom>
            <a:avLst/>
            <a:gdLst/>
            <a:ahLst/>
            <a:cxnLst/>
            <a:rect r="r" b="b" t="t" l="l"/>
            <a:pathLst>
              <a:path h="2641572" w="4948992">
                <a:moveTo>
                  <a:pt x="0" y="0"/>
                </a:moveTo>
                <a:lnTo>
                  <a:pt x="4948992" y="0"/>
                </a:lnTo>
                <a:lnTo>
                  <a:pt x="4948992" y="2641572"/>
                </a:lnTo>
                <a:lnTo>
                  <a:pt x="0" y="2641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79" t="0" r="0" b="-4651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648330" y="6493173"/>
            <a:ext cx="4991340" cy="2693469"/>
          </a:xfrm>
          <a:custGeom>
            <a:avLst/>
            <a:gdLst/>
            <a:ahLst/>
            <a:cxnLst/>
            <a:rect r="r" b="b" t="t" l="l"/>
            <a:pathLst>
              <a:path h="2693469" w="4991340">
                <a:moveTo>
                  <a:pt x="0" y="0"/>
                </a:moveTo>
                <a:lnTo>
                  <a:pt x="4991340" y="0"/>
                </a:lnTo>
                <a:lnTo>
                  <a:pt x="4991340" y="2693469"/>
                </a:lnTo>
                <a:lnTo>
                  <a:pt x="0" y="2693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134" r="0" b="-213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62705" y="6440677"/>
            <a:ext cx="4981437" cy="2694068"/>
          </a:xfrm>
          <a:custGeom>
            <a:avLst/>
            <a:gdLst/>
            <a:ahLst/>
            <a:cxnLst/>
            <a:rect r="r" b="b" t="t" l="l"/>
            <a:pathLst>
              <a:path h="2694068" w="4981437">
                <a:moveTo>
                  <a:pt x="0" y="0"/>
                </a:moveTo>
                <a:lnTo>
                  <a:pt x="4981437" y="0"/>
                </a:lnTo>
                <a:lnTo>
                  <a:pt x="4981437" y="2694068"/>
                </a:lnTo>
                <a:lnTo>
                  <a:pt x="0" y="2694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3874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27466" y="4203279"/>
            <a:ext cx="16116675" cy="19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D1674"/>
                </a:solidFill>
                <a:latin typeface="Repo Black"/>
              </a:rPr>
              <a:t>Викладачі стали спікерами Всеукраїнських вебінарів, обласних стрімів, воркшопів, Школи педагогічного перезавантаження, популяризували власні напрацювання серед освітянської спільноти області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001861" y="-1061191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22589" y="8918048"/>
            <a:ext cx="1451289" cy="615521"/>
            <a:chOff x="0" y="0"/>
            <a:chExt cx="2527300" cy="10718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19610" y="464424"/>
            <a:ext cx="7171938" cy="4035410"/>
          </a:xfrm>
          <a:custGeom>
            <a:avLst/>
            <a:gdLst/>
            <a:ahLst/>
            <a:cxnLst/>
            <a:rect r="r" b="b" t="t" l="l"/>
            <a:pathLst>
              <a:path h="4035410" w="7171938">
                <a:moveTo>
                  <a:pt x="0" y="0"/>
                </a:moveTo>
                <a:lnTo>
                  <a:pt x="7171938" y="0"/>
                </a:lnTo>
                <a:lnTo>
                  <a:pt x="7171938" y="4035411"/>
                </a:lnTo>
                <a:lnTo>
                  <a:pt x="0" y="4035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19610" y="4694365"/>
            <a:ext cx="7171938" cy="5299502"/>
          </a:xfrm>
          <a:custGeom>
            <a:avLst/>
            <a:gdLst/>
            <a:ahLst/>
            <a:cxnLst/>
            <a:rect r="r" b="b" t="t" l="l"/>
            <a:pathLst>
              <a:path h="5299502" w="7171938">
                <a:moveTo>
                  <a:pt x="0" y="0"/>
                </a:moveTo>
                <a:lnTo>
                  <a:pt x="7171938" y="0"/>
                </a:lnTo>
                <a:lnTo>
                  <a:pt x="7171938" y="5299501"/>
                </a:lnTo>
                <a:lnTo>
                  <a:pt x="0" y="529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16" r="0" b="-151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05795" y="498705"/>
            <a:ext cx="4186763" cy="4001130"/>
          </a:xfrm>
          <a:custGeom>
            <a:avLst/>
            <a:gdLst/>
            <a:ahLst/>
            <a:cxnLst/>
            <a:rect r="r" b="b" t="t" l="l"/>
            <a:pathLst>
              <a:path h="4001130" w="4186763">
                <a:moveTo>
                  <a:pt x="0" y="0"/>
                </a:moveTo>
                <a:lnTo>
                  <a:pt x="4186763" y="0"/>
                </a:lnTo>
                <a:lnTo>
                  <a:pt x="4186763" y="4001130"/>
                </a:lnTo>
                <a:lnTo>
                  <a:pt x="0" y="4001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2028" r="0" b="-542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41942" y="4694365"/>
            <a:ext cx="4150616" cy="5299502"/>
          </a:xfrm>
          <a:custGeom>
            <a:avLst/>
            <a:gdLst/>
            <a:ahLst/>
            <a:cxnLst/>
            <a:rect r="r" b="b" t="t" l="l"/>
            <a:pathLst>
              <a:path h="5299502" w="4150616">
                <a:moveTo>
                  <a:pt x="0" y="0"/>
                </a:moveTo>
                <a:lnTo>
                  <a:pt x="4150616" y="0"/>
                </a:lnTo>
                <a:lnTo>
                  <a:pt x="4150616" y="5299501"/>
                </a:lnTo>
                <a:lnTo>
                  <a:pt x="0" y="5299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450" r="0" b="-2565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40208" y="4694365"/>
            <a:ext cx="5536465" cy="5299502"/>
          </a:xfrm>
          <a:custGeom>
            <a:avLst/>
            <a:gdLst/>
            <a:ahLst/>
            <a:cxnLst/>
            <a:rect r="r" b="b" t="t" l="l"/>
            <a:pathLst>
              <a:path h="5299502" w="5536465">
                <a:moveTo>
                  <a:pt x="0" y="0"/>
                </a:moveTo>
                <a:lnTo>
                  <a:pt x="5536465" y="0"/>
                </a:lnTo>
                <a:lnTo>
                  <a:pt x="5536465" y="5299501"/>
                </a:lnTo>
                <a:lnTo>
                  <a:pt x="0" y="5299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043" t="0" r="-48074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40208" y="498705"/>
            <a:ext cx="5536465" cy="4001130"/>
          </a:xfrm>
          <a:custGeom>
            <a:avLst/>
            <a:gdLst/>
            <a:ahLst/>
            <a:cxnLst/>
            <a:rect r="r" b="b" t="t" l="l"/>
            <a:pathLst>
              <a:path h="4001130" w="5536465">
                <a:moveTo>
                  <a:pt x="0" y="0"/>
                </a:moveTo>
                <a:lnTo>
                  <a:pt x="5536465" y="0"/>
                </a:lnTo>
                <a:lnTo>
                  <a:pt x="5536465" y="4001130"/>
                </a:lnTo>
                <a:lnTo>
                  <a:pt x="0" y="4001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1568" r="0" b="-13083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6957380"/>
            <a:ext cx="9240964" cy="2300920"/>
            <a:chOff x="0" y="0"/>
            <a:chExt cx="12321285" cy="30678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30678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1083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Методична комісія гуманітарних предметів. Голова мк - Дусмурадов Ю.М,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50592" y="5272095"/>
            <a:ext cx="6720850" cy="3986205"/>
          </a:xfrm>
          <a:custGeom>
            <a:avLst/>
            <a:gdLst/>
            <a:ahLst/>
            <a:cxnLst/>
            <a:rect r="r" b="b" t="t" l="l"/>
            <a:pathLst>
              <a:path h="3986205" w="6720850">
                <a:moveTo>
                  <a:pt x="0" y="0"/>
                </a:moveTo>
                <a:lnTo>
                  <a:pt x="6720850" y="0"/>
                </a:lnTo>
                <a:lnTo>
                  <a:pt x="6720850" y="3986205"/>
                </a:lnTo>
                <a:lnTo>
                  <a:pt x="0" y="3986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645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50592" y="387776"/>
            <a:ext cx="7707845" cy="4496561"/>
          </a:xfrm>
          <a:custGeom>
            <a:avLst/>
            <a:gdLst/>
            <a:ahLst/>
            <a:cxnLst/>
            <a:rect r="r" b="b" t="t" l="l"/>
            <a:pathLst>
              <a:path h="4496561" w="7707845">
                <a:moveTo>
                  <a:pt x="0" y="0"/>
                </a:moveTo>
                <a:lnTo>
                  <a:pt x="7707845" y="0"/>
                </a:lnTo>
                <a:lnTo>
                  <a:pt x="7707845" y="4496561"/>
                </a:lnTo>
                <a:lnTo>
                  <a:pt x="0" y="4496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8499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971380" y="2428229"/>
            <a:ext cx="8011947" cy="3973493"/>
          </a:xfrm>
          <a:custGeom>
            <a:avLst/>
            <a:gdLst/>
            <a:ahLst/>
            <a:cxnLst/>
            <a:rect r="r" b="b" t="t" l="l"/>
            <a:pathLst>
              <a:path h="3973493" w="8011947">
                <a:moveTo>
                  <a:pt x="0" y="0"/>
                </a:moveTo>
                <a:lnTo>
                  <a:pt x="8011947" y="0"/>
                </a:lnTo>
                <a:lnTo>
                  <a:pt x="8011947" y="3973493"/>
                </a:lnTo>
                <a:lnTo>
                  <a:pt x="0" y="397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006" t="-75989" r="-45793" b="-15462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2904" y="-673265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81711" y="3148653"/>
            <a:ext cx="4708286" cy="3525269"/>
          </a:xfrm>
          <a:custGeom>
            <a:avLst/>
            <a:gdLst/>
            <a:ahLst/>
            <a:cxnLst/>
            <a:rect r="r" b="b" t="t" l="l"/>
            <a:pathLst>
              <a:path h="3525269" w="4708286">
                <a:moveTo>
                  <a:pt x="0" y="0"/>
                </a:moveTo>
                <a:lnTo>
                  <a:pt x="4708286" y="0"/>
                </a:lnTo>
                <a:lnTo>
                  <a:pt x="4708286" y="3525270"/>
                </a:lnTo>
                <a:lnTo>
                  <a:pt x="0" y="3525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73374" y="3201670"/>
            <a:ext cx="4685926" cy="3507302"/>
          </a:xfrm>
          <a:custGeom>
            <a:avLst/>
            <a:gdLst/>
            <a:ahLst/>
            <a:cxnLst/>
            <a:rect r="r" b="b" t="t" l="l"/>
            <a:pathLst>
              <a:path h="3507302" w="4685926">
                <a:moveTo>
                  <a:pt x="0" y="0"/>
                </a:moveTo>
                <a:lnTo>
                  <a:pt x="4685926" y="0"/>
                </a:lnTo>
                <a:lnTo>
                  <a:pt x="4685926" y="3507302"/>
                </a:lnTo>
                <a:lnTo>
                  <a:pt x="0" y="3507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80790" y="3148653"/>
            <a:ext cx="6300717" cy="3560319"/>
          </a:xfrm>
          <a:custGeom>
            <a:avLst/>
            <a:gdLst/>
            <a:ahLst/>
            <a:cxnLst/>
            <a:rect r="r" b="b" t="t" l="l"/>
            <a:pathLst>
              <a:path h="3560319" w="6300717">
                <a:moveTo>
                  <a:pt x="0" y="0"/>
                </a:moveTo>
                <a:lnTo>
                  <a:pt x="6300717" y="0"/>
                </a:lnTo>
                <a:lnTo>
                  <a:pt x="6300717" y="3560319"/>
                </a:lnTo>
                <a:lnTo>
                  <a:pt x="0" y="3560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264" r="0" b="-1146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36971" y="1289487"/>
            <a:ext cx="96140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"/>
              </a:rPr>
              <a:t>Проведено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893" y="7373643"/>
            <a:ext cx="487689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spc="277">
                <a:solidFill>
                  <a:srgbClr val="2D1674"/>
                </a:solidFill>
                <a:latin typeface="Repo Black"/>
              </a:rPr>
              <a:t>ДВА ПРЕДМЕТНІ ТИЖНІ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5519" y="8322945"/>
            <a:ext cx="4093646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тиждень української мови і літератури;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тиждень англійської мови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705552" y="7383168"/>
            <a:ext cx="4876897" cy="1285811"/>
            <a:chOff x="0" y="0"/>
            <a:chExt cx="6502529" cy="171441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6502529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ДВА ВІДКРИТІ УРОКИ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22167" y="739902"/>
              <a:ext cx="5458194" cy="1452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СТЕАМ-урок- Корчукова М.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української літератури - 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Буренкова Т.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407210" y="7383168"/>
            <a:ext cx="4876897" cy="2813379"/>
            <a:chOff x="0" y="0"/>
            <a:chExt cx="6502529" cy="37511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6502529" cy="110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33 ПОЗАКЛАСНІ ЗАХОДИ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22167" y="1290759"/>
              <a:ext cx="5458194" cy="29387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мовознавчі квести, уроки доброти, командні ігри, лекції,  конкурси, перформанси, флешмоби, акції, реалізовано кілька проєктів тощо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53223" y="1107857"/>
            <a:ext cx="4969358" cy="2764626"/>
          </a:xfrm>
          <a:custGeom>
            <a:avLst/>
            <a:gdLst/>
            <a:ahLst/>
            <a:cxnLst/>
            <a:rect r="r" b="b" t="t" l="l"/>
            <a:pathLst>
              <a:path h="2764626" w="4969358">
                <a:moveTo>
                  <a:pt x="0" y="0"/>
                </a:moveTo>
                <a:lnTo>
                  <a:pt x="4969358" y="0"/>
                </a:lnTo>
                <a:lnTo>
                  <a:pt x="4969358" y="2764626"/>
                </a:lnTo>
                <a:lnTo>
                  <a:pt x="0" y="27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182" r="-2119" b="-7933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50341" y="1107857"/>
            <a:ext cx="4970380" cy="2764626"/>
          </a:xfrm>
          <a:custGeom>
            <a:avLst/>
            <a:gdLst/>
            <a:ahLst/>
            <a:cxnLst/>
            <a:rect r="r" b="b" t="t" l="l"/>
            <a:pathLst>
              <a:path h="2764626" w="4970380">
                <a:moveTo>
                  <a:pt x="0" y="0"/>
                </a:moveTo>
                <a:lnTo>
                  <a:pt x="4970380" y="0"/>
                </a:lnTo>
                <a:lnTo>
                  <a:pt x="4970380" y="2764626"/>
                </a:lnTo>
                <a:lnTo>
                  <a:pt x="0" y="27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232" r="-4603" b="-96853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208597" y="1107101"/>
            <a:ext cx="4903429" cy="2755101"/>
          </a:xfrm>
          <a:custGeom>
            <a:avLst/>
            <a:gdLst/>
            <a:ahLst/>
            <a:cxnLst/>
            <a:rect r="r" b="b" t="t" l="l"/>
            <a:pathLst>
              <a:path h="2755101" w="4903429">
                <a:moveTo>
                  <a:pt x="0" y="0"/>
                </a:moveTo>
                <a:lnTo>
                  <a:pt x="4903430" y="0"/>
                </a:lnTo>
                <a:lnTo>
                  <a:pt x="4903430" y="2755101"/>
                </a:lnTo>
                <a:lnTo>
                  <a:pt x="0" y="2755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36" t="-29308" r="-1790" b="-9477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53223" y="6471667"/>
            <a:ext cx="4969358" cy="2646788"/>
          </a:xfrm>
          <a:custGeom>
            <a:avLst/>
            <a:gdLst/>
            <a:ahLst/>
            <a:cxnLst/>
            <a:rect r="r" b="b" t="t" l="l"/>
            <a:pathLst>
              <a:path h="2646788" w="4969358">
                <a:moveTo>
                  <a:pt x="0" y="0"/>
                </a:moveTo>
                <a:lnTo>
                  <a:pt x="4969358" y="0"/>
                </a:lnTo>
                <a:lnTo>
                  <a:pt x="4969358" y="2646788"/>
                </a:lnTo>
                <a:lnTo>
                  <a:pt x="0" y="2646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16" t="-539" r="0" b="-35956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650341" y="6471667"/>
            <a:ext cx="4970380" cy="2646788"/>
          </a:xfrm>
          <a:custGeom>
            <a:avLst/>
            <a:gdLst/>
            <a:ahLst/>
            <a:cxnLst/>
            <a:rect r="r" b="b" t="t" l="l"/>
            <a:pathLst>
              <a:path h="2646788" w="4970380">
                <a:moveTo>
                  <a:pt x="0" y="0"/>
                </a:moveTo>
                <a:lnTo>
                  <a:pt x="4970380" y="0"/>
                </a:lnTo>
                <a:lnTo>
                  <a:pt x="4970380" y="2646788"/>
                </a:lnTo>
                <a:lnTo>
                  <a:pt x="0" y="264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6478" r="0" b="-103906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62705" y="6471667"/>
            <a:ext cx="4993830" cy="2646788"/>
          </a:xfrm>
          <a:custGeom>
            <a:avLst/>
            <a:gdLst/>
            <a:ahLst/>
            <a:cxnLst/>
            <a:rect r="r" b="b" t="t" l="l"/>
            <a:pathLst>
              <a:path h="2646788" w="4993830">
                <a:moveTo>
                  <a:pt x="0" y="0"/>
                </a:moveTo>
                <a:lnTo>
                  <a:pt x="4993829" y="0"/>
                </a:lnTo>
                <a:lnTo>
                  <a:pt x="4993829" y="2646788"/>
                </a:lnTo>
                <a:lnTo>
                  <a:pt x="0" y="2646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4165" r="0" b="-119645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335306" y="4179149"/>
            <a:ext cx="15670052" cy="2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D1674"/>
                </a:solidFill>
                <a:latin typeface="Repo Black"/>
              </a:rPr>
              <a:t>Здобувачі освіти взяли участь у Міжнародному конкурсі імені Т. Шевченка, Всеукраїнському конкурсі Петра Яцика, ГРІНВІЧі, олімпіадах та конкурсах від ресурсів "На урок", Всеосвіта, долучилися до обласного конкурсу реклами до 300-річчя Г.Сковороди, "Стежками Каменяра", віртуального арт-простору "Ми - непереможні" 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83576" y="1143401"/>
            <a:ext cx="4912305" cy="2657163"/>
          </a:xfrm>
          <a:custGeom>
            <a:avLst/>
            <a:gdLst/>
            <a:ahLst/>
            <a:cxnLst/>
            <a:rect r="r" b="b" t="t" l="l"/>
            <a:pathLst>
              <a:path h="2657163" w="4912305">
                <a:moveTo>
                  <a:pt x="0" y="0"/>
                </a:moveTo>
                <a:lnTo>
                  <a:pt x="4912304" y="0"/>
                </a:lnTo>
                <a:lnTo>
                  <a:pt x="4912304" y="2657163"/>
                </a:lnTo>
                <a:lnTo>
                  <a:pt x="0" y="2657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2097" r="0" b="-84585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738510" y="1211764"/>
            <a:ext cx="4810980" cy="2588800"/>
          </a:xfrm>
          <a:custGeom>
            <a:avLst/>
            <a:gdLst/>
            <a:ahLst/>
            <a:cxnLst/>
            <a:rect r="r" b="b" t="t" l="l"/>
            <a:pathLst>
              <a:path h="2588800" w="4810980">
                <a:moveTo>
                  <a:pt x="0" y="0"/>
                </a:moveTo>
                <a:lnTo>
                  <a:pt x="4810980" y="0"/>
                </a:lnTo>
                <a:lnTo>
                  <a:pt x="4810980" y="2588800"/>
                </a:lnTo>
                <a:lnTo>
                  <a:pt x="0" y="258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1304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83576" y="6420699"/>
            <a:ext cx="4912305" cy="2750871"/>
          </a:xfrm>
          <a:custGeom>
            <a:avLst/>
            <a:gdLst/>
            <a:ahLst/>
            <a:cxnLst/>
            <a:rect r="r" b="b" t="t" l="l"/>
            <a:pathLst>
              <a:path h="2750871" w="4912305">
                <a:moveTo>
                  <a:pt x="0" y="0"/>
                </a:moveTo>
                <a:lnTo>
                  <a:pt x="4912304" y="0"/>
                </a:lnTo>
                <a:lnTo>
                  <a:pt x="4912304" y="2750871"/>
                </a:lnTo>
                <a:lnTo>
                  <a:pt x="0" y="2750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605" b="-3064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630087" y="6430148"/>
            <a:ext cx="5027825" cy="2741422"/>
          </a:xfrm>
          <a:custGeom>
            <a:avLst/>
            <a:gdLst/>
            <a:ahLst/>
            <a:cxnLst/>
            <a:rect r="r" b="b" t="t" l="l"/>
            <a:pathLst>
              <a:path h="2741422" w="5027825">
                <a:moveTo>
                  <a:pt x="0" y="0"/>
                </a:moveTo>
                <a:lnTo>
                  <a:pt x="5027826" y="0"/>
                </a:lnTo>
                <a:lnTo>
                  <a:pt x="5027826" y="2741422"/>
                </a:lnTo>
                <a:lnTo>
                  <a:pt x="0" y="2741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163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191280" y="6430224"/>
            <a:ext cx="4940020" cy="2741346"/>
          </a:xfrm>
          <a:custGeom>
            <a:avLst/>
            <a:gdLst/>
            <a:ahLst/>
            <a:cxnLst/>
            <a:rect r="r" b="b" t="t" l="l"/>
            <a:pathLst>
              <a:path h="2741346" w="4940020">
                <a:moveTo>
                  <a:pt x="0" y="0"/>
                </a:moveTo>
                <a:lnTo>
                  <a:pt x="4940020" y="0"/>
                </a:lnTo>
                <a:lnTo>
                  <a:pt x="4940020" y="2741346"/>
                </a:lnTo>
                <a:lnTo>
                  <a:pt x="0" y="2741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7" t="-31602" r="-34469" b="-7146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44272" y="1150413"/>
            <a:ext cx="4987028" cy="2757591"/>
          </a:xfrm>
          <a:custGeom>
            <a:avLst/>
            <a:gdLst/>
            <a:ahLst/>
            <a:cxnLst/>
            <a:rect r="r" b="b" t="t" l="l"/>
            <a:pathLst>
              <a:path h="2757591" w="4987028">
                <a:moveTo>
                  <a:pt x="0" y="0"/>
                </a:moveTo>
                <a:lnTo>
                  <a:pt x="4987028" y="0"/>
                </a:lnTo>
                <a:lnTo>
                  <a:pt x="4987028" y="2757591"/>
                </a:lnTo>
                <a:lnTo>
                  <a:pt x="0" y="2757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566" b="-7335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107718" y="4203279"/>
            <a:ext cx="14072564" cy="19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D1674"/>
                </a:solidFill>
                <a:latin typeface="Repo Black"/>
              </a:rPr>
              <a:t>Викладачі стали спікерами Всеукраїнських вебінарів, обласних предметних тижнів,  Школи педагогічного перезавантаження, популяризували власні напрацювання серед освітянської спільноти області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001861" y="-1061191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22589" y="8918048"/>
            <a:ext cx="1451289" cy="615521"/>
            <a:chOff x="0" y="0"/>
            <a:chExt cx="2527300" cy="10718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94524" y="587308"/>
            <a:ext cx="3862457" cy="4385769"/>
          </a:xfrm>
          <a:custGeom>
            <a:avLst/>
            <a:gdLst/>
            <a:ahLst/>
            <a:cxnLst/>
            <a:rect r="r" b="b" t="t" l="l"/>
            <a:pathLst>
              <a:path h="4385769" w="3862457">
                <a:moveTo>
                  <a:pt x="0" y="0"/>
                </a:moveTo>
                <a:lnTo>
                  <a:pt x="3862457" y="0"/>
                </a:lnTo>
                <a:lnTo>
                  <a:pt x="3862457" y="4385769"/>
                </a:lnTo>
                <a:lnTo>
                  <a:pt x="0" y="4385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45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800678" y="587308"/>
            <a:ext cx="4754366" cy="4385769"/>
          </a:xfrm>
          <a:custGeom>
            <a:avLst/>
            <a:gdLst/>
            <a:ahLst/>
            <a:cxnLst/>
            <a:rect r="r" b="b" t="t" l="l"/>
            <a:pathLst>
              <a:path h="4385769" w="4754366">
                <a:moveTo>
                  <a:pt x="0" y="0"/>
                </a:moveTo>
                <a:lnTo>
                  <a:pt x="4754366" y="0"/>
                </a:lnTo>
                <a:lnTo>
                  <a:pt x="4754366" y="4385769"/>
                </a:lnTo>
                <a:lnTo>
                  <a:pt x="0" y="4385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88" r="0" b="-2279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97944" y="587308"/>
            <a:ext cx="4065959" cy="4385769"/>
          </a:xfrm>
          <a:custGeom>
            <a:avLst/>
            <a:gdLst/>
            <a:ahLst/>
            <a:cxnLst/>
            <a:rect r="r" b="b" t="t" l="l"/>
            <a:pathLst>
              <a:path h="4385769" w="4065959">
                <a:moveTo>
                  <a:pt x="0" y="0"/>
                </a:moveTo>
                <a:lnTo>
                  <a:pt x="4065959" y="0"/>
                </a:lnTo>
                <a:lnTo>
                  <a:pt x="4065959" y="4385769"/>
                </a:lnTo>
                <a:lnTo>
                  <a:pt x="0" y="4385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995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06803" y="587308"/>
            <a:ext cx="3662631" cy="4385769"/>
          </a:xfrm>
          <a:custGeom>
            <a:avLst/>
            <a:gdLst/>
            <a:ahLst/>
            <a:cxnLst/>
            <a:rect r="r" b="b" t="t" l="l"/>
            <a:pathLst>
              <a:path h="4385769" w="3662631">
                <a:moveTo>
                  <a:pt x="0" y="0"/>
                </a:moveTo>
                <a:lnTo>
                  <a:pt x="3662631" y="0"/>
                </a:lnTo>
                <a:lnTo>
                  <a:pt x="3662631" y="4385769"/>
                </a:lnTo>
                <a:lnTo>
                  <a:pt x="0" y="4385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815" r="0" b="-856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4524" y="5340577"/>
            <a:ext cx="6409165" cy="4661633"/>
          </a:xfrm>
          <a:custGeom>
            <a:avLst/>
            <a:gdLst/>
            <a:ahLst/>
            <a:cxnLst/>
            <a:rect r="r" b="b" t="t" l="l"/>
            <a:pathLst>
              <a:path h="4661633" w="6409165">
                <a:moveTo>
                  <a:pt x="0" y="0"/>
                </a:moveTo>
                <a:lnTo>
                  <a:pt x="6409164" y="0"/>
                </a:lnTo>
                <a:lnTo>
                  <a:pt x="6409164" y="4661632"/>
                </a:lnTo>
                <a:lnTo>
                  <a:pt x="0" y="466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7322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77861" y="5340577"/>
            <a:ext cx="6786042" cy="4661633"/>
          </a:xfrm>
          <a:custGeom>
            <a:avLst/>
            <a:gdLst/>
            <a:ahLst/>
            <a:cxnLst/>
            <a:rect r="r" b="b" t="t" l="l"/>
            <a:pathLst>
              <a:path h="4661633" w="6786042">
                <a:moveTo>
                  <a:pt x="0" y="0"/>
                </a:moveTo>
                <a:lnTo>
                  <a:pt x="6786042" y="0"/>
                </a:lnTo>
                <a:lnTo>
                  <a:pt x="6786042" y="4661632"/>
                </a:lnTo>
                <a:lnTo>
                  <a:pt x="0" y="4661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6771" r="-702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06803" y="5340577"/>
            <a:ext cx="3662631" cy="4661633"/>
          </a:xfrm>
          <a:custGeom>
            <a:avLst/>
            <a:gdLst/>
            <a:ahLst/>
            <a:cxnLst/>
            <a:rect r="r" b="b" t="t" l="l"/>
            <a:pathLst>
              <a:path h="4661633" w="3662631">
                <a:moveTo>
                  <a:pt x="0" y="0"/>
                </a:moveTo>
                <a:lnTo>
                  <a:pt x="3662631" y="0"/>
                </a:lnTo>
                <a:lnTo>
                  <a:pt x="3662631" y="4661632"/>
                </a:lnTo>
                <a:lnTo>
                  <a:pt x="0" y="466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641" t="-13991" r="-14066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75885" y="6957380"/>
            <a:ext cx="9240964" cy="2300920"/>
            <a:chOff x="0" y="0"/>
            <a:chExt cx="12321285" cy="3067893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321285" cy="3067893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46320" y="968161"/>
              <a:ext cx="8762744" cy="1083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D1674"/>
                  </a:solidFill>
                  <a:latin typeface="Repo Black"/>
                </a:rPr>
                <a:t>Методична комісія загальноосвітніх предметів. Голова мк - Козловська Н.В.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50582" y="4949187"/>
            <a:ext cx="7500965" cy="4309113"/>
          </a:xfrm>
          <a:custGeom>
            <a:avLst/>
            <a:gdLst/>
            <a:ahLst/>
            <a:cxnLst/>
            <a:rect r="r" b="b" t="t" l="l"/>
            <a:pathLst>
              <a:path h="4309113" w="7500965">
                <a:moveTo>
                  <a:pt x="0" y="0"/>
                </a:moveTo>
                <a:lnTo>
                  <a:pt x="7500965" y="0"/>
                </a:lnTo>
                <a:lnTo>
                  <a:pt x="7500965" y="4309113"/>
                </a:lnTo>
                <a:lnTo>
                  <a:pt x="0" y="4309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554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542715" y="684638"/>
            <a:ext cx="7714968" cy="5529060"/>
          </a:xfrm>
          <a:custGeom>
            <a:avLst/>
            <a:gdLst/>
            <a:ahLst/>
            <a:cxnLst/>
            <a:rect r="r" b="b" t="t" l="l"/>
            <a:pathLst>
              <a:path h="5529060" w="7714968">
                <a:moveTo>
                  <a:pt x="0" y="0"/>
                </a:moveTo>
                <a:lnTo>
                  <a:pt x="7714968" y="0"/>
                </a:lnTo>
                <a:lnTo>
                  <a:pt x="7714968" y="5529060"/>
                </a:lnTo>
                <a:lnTo>
                  <a:pt x="0" y="552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53" t="-8691" r="-5387" b="-902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50582" y="684638"/>
            <a:ext cx="7500965" cy="3886587"/>
          </a:xfrm>
          <a:custGeom>
            <a:avLst/>
            <a:gdLst/>
            <a:ahLst/>
            <a:cxnLst/>
            <a:rect r="r" b="b" t="t" l="l"/>
            <a:pathLst>
              <a:path h="3886587" w="7500965">
                <a:moveTo>
                  <a:pt x="0" y="0"/>
                </a:moveTo>
                <a:lnTo>
                  <a:pt x="7500965" y="0"/>
                </a:lnTo>
                <a:lnTo>
                  <a:pt x="7500965" y="3886587"/>
                </a:lnTo>
                <a:lnTo>
                  <a:pt x="0" y="38865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30" t="-38077" r="-7021" b="-34011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712904" y="-673265"/>
            <a:ext cx="19713807" cy="6242287"/>
          </a:xfrm>
          <a:prstGeom prst="rect">
            <a:avLst/>
          </a:prstGeom>
          <a:solidFill>
            <a:srgbClr val="2D1674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259300" y="515416"/>
            <a:ext cx="1451289" cy="6155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272240" y="3323552"/>
            <a:ext cx="5146836" cy="3266606"/>
          </a:xfrm>
          <a:custGeom>
            <a:avLst/>
            <a:gdLst/>
            <a:ahLst/>
            <a:cxnLst/>
            <a:rect r="r" b="b" t="t" l="l"/>
            <a:pathLst>
              <a:path h="3266606" w="5146836">
                <a:moveTo>
                  <a:pt x="0" y="0"/>
                </a:moveTo>
                <a:lnTo>
                  <a:pt x="5146836" y="0"/>
                </a:lnTo>
                <a:lnTo>
                  <a:pt x="5146836" y="3266606"/>
                </a:lnTo>
                <a:lnTo>
                  <a:pt x="0" y="326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8" t="-969" r="-2128" b="-432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067" y="3291881"/>
            <a:ext cx="4509632" cy="3298277"/>
          </a:xfrm>
          <a:custGeom>
            <a:avLst/>
            <a:gdLst/>
            <a:ahLst/>
            <a:cxnLst/>
            <a:rect r="r" b="b" t="t" l="l"/>
            <a:pathLst>
              <a:path h="3298277" w="4509632">
                <a:moveTo>
                  <a:pt x="0" y="0"/>
                </a:moveTo>
                <a:lnTo>
                  <a:pt x="4509632" y="0"/>
                </a:lnTo>
                <a:lnTo>
                  <a:pt x="4509632" y="3298277"/>
                </a:lnTo>
                <a:lnTo>
                  <a:pt x="0" y="329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416" t="-45952" r="-19074" b="-3087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23517" y="3291881"/>
            <a:ext cx="5640966" cy="3298277"/>
          </a:xfrm>
          <a:custGeom>
            <a:avLst/>
            <a:gdLst/>
            <a:ahLst/>
            <a:cxnLst/>
            <a:rect r="r" b="b" t="t" l="l"/>
            <a:pathLst>
              <a:path h="3298277" w="5640966">
                <a:moveTo>
                  <a:pt x="0" y="0"/>
                </a:moveTo>
                <a:lnTo>
                  <a:pt x="5640966" y="0"/>
                </a:lnTo>
                <a:lnTo>
                  <a:pt x="5640966" y="3298277"/>
                </a:lnTo>
                <a:lnTo>
                  <a:pt x="0" y="3298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815" t="-26348" r="-489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36971" y="1289487"/>
            <a:ext cx="96140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FBF1EF"/>
                </a:solidFill>
                <a:latin typeface="Repo Black"/>
              </a:rPr>
              <a:t>Проведено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893" y="7373643"/>
            <a:ext cx="487689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spc="277">
                <a:solidFill>
                  <a:srgbClr val="2D1674"/>
                </a:solidFill>
                <a:latin typeface="Repo Black"/>
              </a:rPr>
              <a:t>ТРИ ПРЕДМЕТНІ ТИЖНІ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5519" y="8322945"/>
            <a:ext cx="4093646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тиждень української мови і літератури;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D1674"/>
                </a:solidFill>
                <a:latin typeface="Repo Black"/>
              </a:rPr>
              <a:t> англійської мови; загальноосвітніх предметів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705552" y="7383168"/>
            <a:ext cx="4876897" cy="1323911"/>
            <a:chOff x="0" y="0"/>
            <a:chExt cx="6502529" cy="176521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6502529" cy="110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ОДИН ВІДКРИТИЙ УРОК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22167" y="1286002"/>
              <a:ext cx="5458194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української мови -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 Горіславець Л.Л.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283702" y="7383168"/>
            <a:ext cx="7211687" cy="2032329"/>
            <a:chOff x="0" y="0"/>
            <a:chExt cx="9615582" cy="27097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9615582" cy="555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 spc="340">
                  <a:solidFill>
                    <a:srgbClr val="2D1674"/>
                  </a:solidFill>
                  <a:latin typeface="Repo Black"/>
                </a:rPr>
                <a:t>21 ПОЗАКЛАСНИЙ ЗАХІД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772152" y="744659"/>
              <a:ext cx="8071278" cy="244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D1674"/>
                  </a:solidFill>
                  <a:latin typeface="Repo Black"/>
                </a:rPr>
                <a:t>інформаційні години, години спілкування, фотоквести, турніри, командні ігри, , уроки пам'яті, бібліотечні уроки, квести, бінарні спортивно-інтелектуальні змагання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71708" y="2069386"/>
            <a:ext cx="16340380" cy="7188914"/>
          </a:xfrm>
          <a:custGeom>
            <a:avLst/>
            <a:gdLst/>
            <a:ahLst/>
            <a:cxnLst/>
            <a:rect r="r" b="b" t="t" l="l"/>
            <a:pathLst>
              <a:path h="7188914" w="16340380">
                <a:moveTo>
                  <a:pt x="0" y="0"/>
                </a:moveTo>
                <a:lnTo>
                  <a:pt x="16340380" y="0"/>
                </a:lnTo>
                <a:lnTo>
                  <a:pt x="16340380" y="7188914"/>
                </a:lnTo>
                <a:lnTo>
                  <a:pt x="0" y="718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67061" y="1169138"/>
            <a:ext cx="4904399" cy="2665245"/>
          </a:xfrm>
          <a:custGeom>
            <a:avLst/>
            <a:gdLst/>
            <a:ahLst/>
            <a:cxnLst/>
            <a:rect r="r" b="b" t="t" l="l"/>
            <a:pathLst>
              <a:path h="2665245" w="4904399">
                <a:moveTo>
                  <a:pt x="0" y="0"/>
                </a:moveTo>
                <a:lnTo>
                  <a:pt x="4904399" y="0"/>
                </a:lnTo>
                <a:lnTo>
                  <a:pt x="4904399" y="2665245"/>
                </a:lnTo>
                <a:lnTo>
                  <a:pt x="0" y="266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53" t="-67521" r="-23837" b="-85336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77762" y="1169138"/>
            <a:ext cx="4917821" cy="2665245"/>
          </a:xfrm>
          <a:custGeom>
            <a:avLst/>
            <a:gdLst/>
            <a:ahLst/>
            <a:cxnLst/>
            <a:rect r="r" b="b" t="t" l="l"/>
            <a:pathLst>
              <a:path h="2665245" w="4917821">
                <a:moveTo>
                  <a:pt x="0" y="0"/>
                </a:moveTo>
                <a:lnTo>
                  <a:pt x="4917821" y="0"/>
                </a:lnTo>
                <a:lnTo>
                  <a:pt x="4917821" y="2665245"/>
                </a:lnTo>
                <a:lnTo>
                  <a:pt x="0" y="2665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4" t="-22388" r="0" b="-6178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191897" y="1169138"/>
            <a:ext cx="4931521" cy="2665245"/>
          </a:xfrm>
          <a:custGeom>
            <a:avLst/>
            <a:gdLst/>
            <a:ahLst/>
            <a:cxnLst/>
            <a:rect r="r" b="b" t="t" l="l"/>
            <a:pathLst>
              <a:path h="2665245" w="4931521">
                <a:moveTo>
                  <a:pt x="0" y="0"/>
                </a:moveTo>
                <a:lnTo>
                  <a:pt x="4931520" y="0"/>
                </a:lnTo>
                <a:lnTo>
                  <a:pt x="4931520" y="2665245"/>
                </a:lnTo>
                <a:lnTo>
                  <a:pt x="0" y="2665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310" r="0" b="-12374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67061" y="6509767"/>
            <a:ext cx="4904399" cy="2631686"/>
          </a:xfrm>
          <a:custGeom>
            <a:avLst/>
            <a:gdLst/>
            <a:ahLst/>
            <a:cxnLst/>
            <a:rect r="r" b="b" t="t" l="l"/>
            <a:pathLst>
              <a:path h="2631686" w="4904399">
                <a:moveTo>
                  <a:pt x="0" y="0"/>
                </a:moveTo>
                <a:lnTo>
                  <a:pt x="4904399" y="0"/>
                </a:lnTo>
                <a:lnTo>
                  <a:pt x="4904399" y="2631686"/>
                </a:lnTo>
                <a:lnTo>
                  <a:pt x="0" y="2631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23" t="-62036" r="-9974" b="-8938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677762" y="6452617"/>
            <a:ext cx="4917821" cy="2688836"/>
          </a:xfrm>
          <a:custGeom>
            <a:avLst/>
            <a:gdLst/>
            <a:ahLst/>
            <a:cxnLst/>
            <a:rect r="r" b="b" t="t" l="l"/>
            <a:pathLst>
              <a:path h="2688836" w="4917821">
                <a:moveTo>
                  <a:pt x="0" y="0"/>
                </a:moveTo>
                <a:lnTo>
                  <a:pt x="4917821" y="0"/>
                </a:lnTo>
                <a:lnTo>
                  <a:pt x="4917821" y="2688836"/>
                </a:lnTo>
                <a:lnTo>
                  <a:pt x="0" y="2688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201" t="-65926" r="-16401" b="-87889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91280" y="6499762"/>
            <a:ext cx="4932138" cy="2678938"/>
          </a:xfrm>
          <a:custGeom>
            <a:avLst/>
            <a:gdLst/>
            <a:ahLst/>
            <a:cxnLst/>
            <a:rect r="r" b="b" t="t" l="l"/>
            <a:pathLst>
              <a:path h="2678938" w="4932138">
                <a:moveTo>
                  <a:pt x="0" y="0"/>
                </a:moveTo>
                <a:lnTo>
                  <a:pt x="4932137" y="0"/>
                </a:lnTo>
                <a:lnTo>
                  <a:pt x="4932137" y="2678938"/>
                </a:lnTo>
                <a:lnTo>
                  <a:pt x="0" y="267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1981" r="0" b="-79479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7061" y="4179149"/>
            <a:ext cx="15956356" cy="2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D1674"/>
                </a:solidFill>
                <a:latin typeface="Repo Black"/>
              </a:rPr>
              <a:t>Здобувачі освіти взяли участь у Міжнародному конкурсі імені Т. Шевченка, Всеукраїнському конкурсі Петра Яцика, ГРІНВІЧі, олімпіадах та конкурсах від ресурсів "На урок", Всеосвіта, долучилися до всеукраїнського конкурсу "Стежками Каменяра", віртуального арт-простору "Ми - непереможні", Бобер, Кенгуру,  "Хімічний каледоскоп" 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497109" y="-1319293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260340" y="8555062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1028700" y="4186808"/>
            <a:ext cx="16230600" cy="1913384"/>
          </a:xfrm>
          <a:prstGeom prst="rect">
            <a:avLst/>
          </a:prstGeom>
          <a:solidFill>
            <a:srgbClr val="B175F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5199210" cy="2923514"/>
            <a:chOff x="0" y="0"/>
            <a:chExt cx="3697364" cy="20790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060090" y="1028700"/>
            <a:ext cx="5199210" cy="2923514"/>
            <a:chOff x="0" y="0"/>
            <a:chExt cx="3697364" cy="2079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44395" y="6346397"/>
            <a:ext cx="5199210" cy="2923514"/>
            <a:chOff x="0" y="0"/>
            <a:chExt cx="3697364" cy="20790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97363" cy="2079026"/>
            </a:xfrm>
            <a:custGeom>
              <a:avLst/>
              <a:gdLst/>
              <a:ahLst/>
              <a:cxnLst/>
              <a:rect r="r" b="b" t="t" l="l"/>
              <a:pathLst>
                <a:path h="2079026" w="3697363">
                  <a:moveTo>
                    <a:pt x="0" y="0"/>
                  </a:moveTo>
                  <a:lnTo>
                    <a:pt x="0" y="2079026"/>
                  </a:lnTo>
                  <a:lnTo>
                    <a:pt x="3697363" y="2079026"/>
                  </a:lnTo>
                  <a:lnTo>
                    <a:pt x="3697363" y="0"/>
                  </a:lnTo>
                  <a:lnTo>
                    <a:pt x="0" y="0"/>
                  </a:lnTo>
                  <a:close/>
                  <a:moveTo>
                    <a:pt x="3636404" y="2018066"/>
                  </a:moveTo>
                  <a:lnTo>
                    <a:pt x="59690" y="2018066"/>
                  </a:lnTo>
                  <a:lnTo>
                    <a:pt x="59690" y="59690"/>
                  </a:lnTo>
                  <a:lnTo>
                    <a:pt x="3636404" y="59690"/>
                  </a:lnTo>
                  <a:lnTo>
                    <a:pt x="3636404" y="2018066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AutoShape 13" id="13"/>
          <p:cNvSpPr/>
          <p:nvPr/>
        </p:nvSpPr>
        <p:spPr>
          <a:xfrm rot="0">
            <a:off x="6543778" y="1028700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4" id="14"/>
          <p:cNvSpPr/>
          <p:nvPr/>
        </p:nvSpPr>
        <p:spPr>
          <a:xfrm rot="0">
            <a:off x="1027466" y="634639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sp>
        <p:nvSpPr>
          <p:cNvPr name="AutoShape 15" id="15"/>
          <p:cNvSpPr/>
          <p:nvPr/>
        </p:nvSpPr>
        <p:spPr>
          <a:xfrm rot="0">
            <a:off x="12060090" y="6358007"/>
            <a:ext cx="5200443" cy="2911903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6534889" y="4870879"/>
            <a:ext cx="1451289" cy="615521"/>
            <a:chOff x="0" y="0"/>
            <a:chExt cx="2527300" cy="1071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303056" y="4870879"/>
            <a:ext cx="1451289" cy="615521"/>
            <a:chOff x="0" y="0"/>
            <a:chExt cx="2527300" cy="1071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207248" y="1119813"/>
            <a:ext cx="4893544" cy="2729677"/>
          </a:xfrm>
          <a:custGeom>
            <a:avLst/>
            <a:gdLst/>
            <a:ahLst/>
            <a:cxnLst/>
            <a:rect r="r" b="b" t="t" l="l"/>
            <a:pathLst>
              <a:path h="2729677" w="4893544">
                <a:moveTo>
                  <a:pt x="0" y="0"/>
                </a:moveTo>
                <a:lnTo>
                  <a:pt x="4893544" y="0"/>
                </a:lnTo>
                <a:lnTo>
                  <a:pt x="4893544" y="2729677"/>
                </a:lnTo>
                <a:lnTo>
                  <a:pt x="0" y="2729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24" t="-21384" r="-19630" b="-5365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664580" y="1119813"/>
            <a:ext cx="4945671" cy="2666945"/>
          </a:xfrm>
          <a:custGeom>
            <a:avLst/>
            <a:gdLst/>
            <a:ahLst/>
            <a:cxnLst/>
            <a:rect r="r" b="b" t="t" l="l"/>
            <a:pathLst>
              <a:path h="2666945" w="4945671">
                <a:moveTo>
                  <a:pt x="0" y="0"/>
                </a:moveTo>
                <a:lnTo>
                  <a:pt x="4945671" y="0"/>
                </a:lnTo>
                <a:lnTo>
                  <a:pt x="4945671" y="2666945"/>
                </a:lnTo>
                <a:lnTo>
                  <a:pt x="0" y="2666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544" t="-31414" r="-29100" b="-7465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07248" y="6500242"/>
            <a:ext cx="4923856" cy="2646785"/>
          </a:xfrm>
          <a:custGeom>
            <a:avLst/>
            <a:gdLst/>
            <a:ahLst/>
            <a:cxnLst/>
            <a:rect r="r" b="b" t="t" l="l"/>
            <a:pathLst>
              <a:path h="2646785" w="4923856">
                <a:moveTo>
                  <a:pt x="0" y="0"/>
                </a:moveTo>
                <a:lnTo>
                  <a:pt x="4923856" y="0"/>
                </a:lnTo>
                <a:lnTo>
                  <a:pt x="4923856" y="2646785"/>
                </a:lnTo>
                <a:lnTo>
                  <a:pt x="0" y="2646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4642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664580" y="6500242"/>
            <a:ext cx="4945671" cy="2646785"/>
          </a:xfrm>
          <a:custGeom>
            <a:avLst/>
            <a:gdLst/>
            <a:ahLst/>
            <a:cxnLst/>
            <a:rect r="r" b="b" t="t" l="l"/>
            <a:pathLst>
              <a:path h="2646785" w="4945671">
                <a:moveTo>
                  <a:pt x="0" y="0"/>
                </a:moveTo>
                <a:lnTo>
                  <a:pt x="4945671" y="0"/>
                </a:lnTo>
                <a:lnTo>
                  <a:pt x="4945671" y="2646785"/>
                </a:lnTo>
                <a:lnTo>
                  <a:pt x="0" y="2646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696" b="-794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191897" y="1119813"/>
            <a:ext cx="4962075" cy="2729677"/>
          </a:xfrm>
          <a:custGeom>
            <a:avLst/>
            <a:gdLst/>
            <a:ahLst/>
            <a:cxnLst/>
            <a:rect r="r" b="b" t="t" l="l"/>
            <a:pathLst>
              <a:path h="2729677" w="4962075">
                <a:moveTo>
                  <a:pt x="0" y="0"/>
                </a:moveTo>
                <a:lnTo>
                  <a:pt x="4962074" y="0"/>
                </a:lnTo>
                <a:lnTo>
                  <a:pt x="4962074" y="2729677"/>
                </a:lnTo>
                <a:lnTo>
                  <a:pt x="0" y="2729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1" t="-8108" r="-2122" b="-31383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53180" y="6443843"/>
            <a:ext cx="5000791" cy="2703184"/>
          </a:xfrm>
          <a:custGeom>
            <a:avLst/>
            <a:gdLst/>
            <a:ahLst/>
            <a:cxnLst/>
            <a:rect r="r" b="b" t="t" l="l"/>
            <a:pathLst>
              <a:path h="2703184" w="5000791">
                <a:moveTo>
                  <a:pt x="0" y="0"/>
                </a:moveTo>
                <a:lnTo>
                  <a:pt x="5000791" y="0"/>
                </a:lnTo>
                <a:lnTo>
                  <a:pt x="5000791" y="2703184"/>
                </a:lnTo>
                <a:lnTo>
                  <a:pt x="0" y="2703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030" r="0" b="-203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107718" y="4203279"/>
            <a:ext cx="14072564" cy="19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D1674"/>
                </a:solidFill>
                <a:latin typeface="Repo Black"/>
              </a:rPr>
              <a:t>Викладачі стали спікерами  засідань обласних предметних секцій,  Школи педагогічного перезавантаження, популяризували власні напрацювання серед освітянської спільноти області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463281" y="822322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5195522" y="-1625083"/>
            <a:ext cx="4127557" cy="4127557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00498" y="438696"/>
            <a:ext cx="5728277" cy="4833825"/>
          </a:xfrm>
          <a:custGeom>
            <a:avLst/>
            <a:gdLst/>
            <a:ahLst/>
            <a:cxnLst/>
            <a:rect r="r" b="b" t="t" l="l"/>
            <a:pathLst>
              <a:path h="4833825" w="5728277">
                <a:moveTo>
                  <a:pt x="0" y="0"/>
                </a:moveTo>
                <a:lnTo>
                  <a:pt x="5728277" y="0"/>
                </a:lnTo>
                <a:lnTo>
                  <a:pt x="5728277" y="4833825"/>
                </a:lnTo>
                <a:lnTo>
                  <a:pt x="0" y="483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67" t="-17082" r="-18773" b="-1986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81598" y="438696"/>
            <a:ext cx="7256150" cy="4833825"/>
          </a:xfrm>
          <a:custGeom>
            <a:avLst/>
            <a:gdLst/>
            <a:ahLst/>
            <a:cxnLst/>
            <a:rect r="r" b="b" t="t" l="l"/>
            <a:pathLst>
              <a:path h="4833825" w="7256150">
                <a:moveTo>
                  <a:pt x="0" y="0"/>
                </a:moveTo>
                <a:lnTo>
                  <a:pt x="7256150" y="0"/>
                </a:lnTo>
                <a:lnTo>
                  <a:pt x="7256150" y="4833825"/>
                </a:lnTo>
                <a:lnTo>
                  <a:pt x="0" y="4833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7" t="-19289" r="-7763" b="-1607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0498" y="5527758"/>
            <a:ext cx="5348866" cy="4529183"/>
          </a:xfrm>
          <a:custGeom>
            <a:avLst/>
            <a:gdLst/>
            <a:ahLst/>
            <a:cxnLst/>
            <a:rect r="r" b="b" t="t" l="l"/>
            <a:pathLst>
              <a:path h="4529183" w="5348866">
                <a:moveTo>
                  <a:pt x="0" y="0"/>
                </a:moveTo>
                <a:lnTo>
                  <a:pt x="5348866" y="0"/>
                </a:lnTo>
                <a:lnTo>
                  <a:pt x="5348866" y="4529183"/>
                </a:lnTo>
                <a:lnTo>
                  <a:pt x="0" y="452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85" t="-29284" r="-18597" b="-2273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58221" y="457005"/>
            <a:ext cx="3811716" cy="4815516"/>
          </a:xfrm>
          <a:custGeom>
            <a:avLst/>
            <a:gdLst/>
            <a:ahLst/>
            <a:cxnLst/>
            <a:rect r="r" b="b" t="t" l="l"/>
            <a:pathLst>
              <a:path h="4815516" w="3811716">
                <a:moveTo>
                  <a:pt x="0" y="0"/>
                </a:moveTo>
                <a:lnTo>
                  <a:pt x="3811715" y="0"/>
                </a:lnTo>
                <a:lnTo>
                  <a:pt x="3811715" y="4815516"/>
                </a:lnTo>
                <a:lnTo>
                  <a:pt x="0" y="4815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512" t="-13852" r="-73227" b="-1531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28775" y="5527758"/>
            <a:ext cx="5015344" cy="4529183"/>
          </a:xfrm>
          <a:custGeom>
            <a:avLst/>
            <a:gdLst/>
            <a:ahLst/>
            <a:cxnLst/>
            <a:rect r="r" b="b" t="t" l="l"/>
            <a:pathLst>
              <a:path h="4529183" w="5015344">
                <a:moveTo>
                  <a:pt x="0" y="0"/>
                </a:moveTo>
                <a:lnTo>
                  <a:pt x="5015344" y="0"/>
                </a:lnTo>
                <a:lnTo>
                  <a:pt x="5015344" y="4529183"/>
                </a:lnTo>
                <a:lnTo>
                  <a:pt x="0" y="4529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922" r="0" b="-120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25119" y="5527758"/>
            <a:ext cx="6244818" cy="4529183"/>
          </a:xfrm>
          <a:custGeom>
            <a:avLst/>
            <a:gdLst/>
            <a:ahLst/>
            <a:cxnLst/>
            <a:rect r="r" b="b" t="t" l="l"/>
            <a:pathLst>
              <a:path h="4529183" w="6244818">
                <a:moveTo>
                  <a:pt x="0" y="0"/>
                </a:moveTo>
                <a:lnTo>
                  <a:pt x="6244817" y="0"/>
                </a:lnTo>
                <a:lnTo>
                  <a:pt x="6244817" y="4529183"/>
                </a:lnTo>
                <a:lnTo>
                  <a:pt x="0" y="4529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046" t="-19637" r="-72871" b="-23634"/>
            </a:stretch>
          </a:blipFill>
        </p:spPr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1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82404" y="-1361955"/>
            <a:ext cx="3384607" cy="338460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506771" y="672154"/>
            <a:ext cx="8752529" cy="2700995"/>
            <a:chOff x="0" y="0"/>
            <a:chExt cx="11670039" cy="360132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11670039" cy="21574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291"/>
                </a:lnSpc>
              </a:pPr>
              <a:r>
                <a:rPr lang="en-US" sz="5719">
                  <a:solidFill>
                    <a:srgbClr val="2D1674"/>
                  </a:solidFill>
                  <a:latin typeface="Repo Black"/>
                </a:rPr>
                <a:t>РОБОТА ШКІЛ НА БАЗІ ЗП(ПТ)О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464540"/>
              <a:ext cx="11670039" cy="11281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17"/>
                </a:lnSpc>
              </a:pPr>
              <a:r>
                <a:rPr lang="en-US" sz="3217">
                  <a:solidFill>
                    <a:srgbClr val="2D1674"/>
                  </a:solidFill>
                  <a:latin typeface="Repo Black Bold"/>
                </a:rPr>
                <a:t>ШКОЛА ПЕДАГОГІЧНОГО ПЕРЕЗАВАНТАЖЕННЯ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7097931" y="1028700"/>
            <a:ext cx="1451289" cy="615521"/>
            <a:chOff x="0" y="0"/>
            <a:chExt cx="2527300" cy="10718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624541" y="967698"/>
            <a:ext cx="7423648" cy="4175802"/>
          </a:xfrm>
          <a:custGeom>
            <a:avLst/>
            <a:gdLst/>
            <a:ahLst/>
            <a:cxnLst/>
            <a:rect r="r" b="b" t="t" l="l"/>
            <a:pathLst>
              <a:path h="4175802" w="7423648">
                <a:moveTo>
                  <a:pt x="0" y="0"/>
                </a:moveTo>
                <a:lnTo>
                  <a:pt x="7423648" y="0"/>
                </a:lnTo>
                <a:lnTo>
                  <a:pt x="7423648" y="4175802"/>
                </a:lnTo>
                <a:lnTo>
                  <a:pt x="0" y="4175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4541" y="5480382"/>
            <a:ext cx="7395620" cy="4160036"/>
          </a:xfrm>
          <a:custGeom>
            <a:avLst/>
            <a:gdLst/>
            <a:ahLst/>
            <a:cxnLst/>
            <a:rect r="r" b="b" t="t" l="l"/>
            <a:pathLst>
              <a:path h="4160036" w="7395620">
                <a:moveTo>
                  <a:pt x="0" y="0"/>
                </a:moveTo>
                <a:lnTo>
                  <a:pt x="7395619" y="0"/>
                </a:lnTo>
                <a:lnTo>
                  <a:pt x="7395619" y="4160036"/>
                </a:lnTo>
                <a:lnTo>
                  <a:pt x="0" y="416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428506" y="3373149"/>
            <a:ext cx="9395070" cy="6382767"/>
            <a:chOff x="0" y="0"/>
            <a:chExt cx="12526760" cy="851035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4884"/>
              <a:ext cx="12526760" cy="622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960" spc="372">
                  <a:solidFill>
                    <a:srgbClr val="2D1674"/>
                  </a:solidFill>
                  <a:latin typeface="Repo Black Bold"/>
                </a:rPr>
                <a:t>ПРОВЕДЕНО ЗАСІДАНЬ - 7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5301206"/>
              <a:ext cx="12526760" cy="622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960" spc="372">
                  <a:solidFill>
                    <a:srgbClr val="2D1674"/>
                  </a:solidFill>
                  <a:latin typeface="Repo Black Bold"/>
                </a:rPr>
                <a:t>РЕАЛІЗАЦІЯ ПРОЄКТУ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729884"/>
              <a:ext cx="12526760" cy="3727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83"/>
                </a:lnSpc>
              </a:pPr>
              <a:r>
                <a:rPr lang="en-US" sz="2631">
                  <a:solidFill>
                    <a:srgbClr val="2D1674"/>
                  </a:solidFill>
                  <a:latin typeface="Repo Black Bold"/>
                </a:rPr>
                <a:t>Розглянуто актуальні питання щодо створення  навчального простору, який робить  викладання надзвичайно простим, швидким та безпроблемним.</a:t>
              </a:r>
              <a:r>
                <a:rPr lang="en-US" sz="2631">
                  <a:solidFill>
                    <a:srgbClr val="2D1674"/>
                  </a:solidFill>
                  <a:latin typeface="Repo Black"/>
                </a:rPr>
                <a:t> </a:t>
              </a:r>
              <a:r>
                <a:rPr lang="en-US" sz="2631">
                  <a:solidFill>
                    <a:srgbClr val="2D1674"/>
                  </a:solidFill>
                  <a:latin typeface="Repo Black Bold"/>
                </a:rPr>
                <a:t>Спікерами ШПП стали: Тристан О., Мальченко І., Безклинська К., Мєркулова І., Кукурузенко А., Цугуй О., Корчукова М.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6035974"/>
              <a:ext cx="12526760" cy="2474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83"/>
                </a:lnSpc>
              </a:pPr>
              <a:r>
                <a:rPr lang="en-US" sz="2631">
                  <a:solidFill>
                    <a:srgbClr val="2D1674"/>
                  </a:solidFill>
                  <a:latin typeface="Repo Black"/>
                </a:rPr>
                <a:t>«</a:t>
              </a:r>
              <a:r>
                <a:rPr lang="en-US" sz="2631">
                  <a:solidFill>
                    <a:srgbClr val="2D1674"/>
                  </a:solidFill>
                  <a:latin typeface="Repo Black Bold"/>
                </a:rPr>
                <a:t>Блог/сайт як засіб формування іміджу сучасних педагогів». Проведено 9 майстер-класів та індивідуальні консультації. Створено  35  сайтів/блогів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3352" y="1033352"/>
            <a:ext cx="16221297" cy="8220297"/>
            <a:chOff x="0" y="0"/>
            <a:chExt cx="21628396" cy="1096039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8731" t="0" r="28731" b="0"/>
            <a:stretch>
              <a:fillRect/>
            </a:stretch>
          </p:blipFill>
          <p:spPr>
            <a:xfrm flipH="false" flipV="false">
              <a:off x="0" y="0"/>
              <a:ext cx="6997799" cy="10960396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8691" t="0" r="28691" b="0"/>
            <a:stretch>
              <a:fillRect/>
            </a:stretch>
          </p:blipFill>
          <p:spPr>
            <a:xfrm flipH="false" flipV="false">
              <a:off x="7315299" y="0"/>
              <a:ext cx="6997799" cy="10960396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41676" t="0" r="15785" b="0"/>
            <a:stretch>
              <a:fillRect/>
            </a:stretch>
          </p:blipFill>
          <p:spPr>
            <a:xfrm flipH="false" flipV="false">
              <a:off x="14630597" y="0"/>
              <a:ext cx="6997799" cy="1096039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5022778" y="2311696"/>
            <a:ext cx="8242444" cy="5663608"/>
            <a:chOff x="0" y="0"/>
            <a:chExt cx="10989926" cy="7551477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0989926" cy="7551477"/>
            </a:xfrm>
            <a:prstGeom prst="rect">
              <a:avLst/>
            </a:prstGeom>
            <a:solidFill>
              <a:srgbClr val="FBF1EF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850415" y="1014542"/>
              <a:ext cx="9289095" cy="109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25"/>
                </a:lnSpc>
              </a:pPr>
              <a:r>
                <a:rPr lang="en-US" sz="3125">
                  <a:solidFill>
                    <a:srgbClr val="2D1674"/>
                  </a:solidFill>
                  <a:latin typeface="Repo Black Bold"/>
                </a:rPr>
                <a:t>РОБОТА НАД ПРОЄКТАМИ ПРОДОВЖУЄТЬСЯ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850415" y="2422347"/>
              <a:ext cx="9289095" cy="4198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35"/>
                </a:lnSpc>
              </a:pPr>
              <a:r>
                <a:rPr lang="en-US" sz="2025">
                  <a:solidFill>
                    <a:srgbClr val="2D1674"/>
                  </a:solidFill>
                  <a:latin typeface="Repo Black"/>
                </a:rPr>
                <a:t> На ІІ – ІІІ етапах реалізації проєкту працюємо на розвиток уміння культури оформлення сайтів/блогів, грамотного структурування інформації, системного підходу до наповнення.</a:t>
              </a:r>
            </a:p>
            <a:p>
              <a:pPr algn="ctr">
                <a:lnSpc>
                  <a:spcPts val="2835"/>
                </a:lnSpc>
              </a:pPr>
              <a:r>
                <a:rPr lang="en-US" sz="2025">
                  <a:solidFill>
                    <a:srgbClr val="2D1674"/>
                  </a:solidFill>
                  <a:latin typeface="Repo Black"/>
                </a:rPr>
                <a:t>Р</a:t>
              </a:r>
              <a:r>
                <a:rPr lang="en-US" sz="2025">
                  <a:solidFill>
                    <a:srgbClr val="2D1674"/>
                  </a:solidFill>
                  <a:latin typeface="Repo Black"/>
                </a:rPr>
                <a:t>оботу школи педагогічного перезавантаження спрямовуємо  на інноваційність; розвиток творчості; креативності; професійного самовдосконалення.</a:t>
              </a:r>
            </a:p>
            <a:p>
              <a:pPr algn="ctr">
                <a:lnSpc>
                  <a:spcPts val="2835"/>
                </a:lnSpc>
              </a:pP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7084488" y="9435181"/>
            <a:ext cx="1451289" cy="615521"/>
            <a:chOff x="0" y="0"/>
            <a:chExt cx="2527300" cy="1071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34726" y="-464424"/>
            <a:ext cx="4817699" cy="3324212"/>
          </a:xfrm>
          <a:custGeom>
            <a:avLst/>
            <a:gdLst/>
            <a:ahLst/>
            <a:cxnLst/>
            <a:rect r="r" b="b" t="t" l="l"/>
            <a:pathLst>
              <a:path h="3324212" w="4817699">
                <a:moveTo>
                  <a:pt x="0" y="0"/>
                </a:moveTo>
                <a:lnTo>
                  <a:pt x="4817698" y="0"/>
                </a:lnTo>
                <a:lnTo>
                  <a:pt x="4817698" y="3324212"/>
                </a:lnTo>
                <a:lnTo>
                  <a:pt x="0" y="332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1297016" y="-1328340"/>
            <a:ext cx="3737032" cy="37370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4564283"/>
            <a:ext cx="9999290" cy="4675313"/>
            <a:chOff x="0" y="0"/>
            <a:chExt cx="13332386" cy="623375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8575"/>
              <a:ext cx="13332386" cy="4388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442"/>
                </a:lnSpc>
              </a:pPr>
              <a:r>
                <a:rPr lang="en-US" sz="5856">
                  <a:solidFill>
                    <a:srgbClr val="FBF1EF"/>
                  </a:solidFill>
                  <a:latin typeface="Repo Black"/>
                </a:rPr>
                <a:t>«Завжди живіть так, ніби вам є чому навчатися, і тоді ви навчитеся»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5513025"/>
              <a:ext cx="10708933" cy="720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16"/>
                </a:lnSpc>
              </a:pPr>
              <a:r>
                <a:rPr lang="en-US" sz="3513" spc="442">
                  <a:solidFill>
                    <a:srgbClr val="B175FF"/>
                  </a:solidFill>
                  <a:latin typeface="Repo Black"/>
                </a:rPr>
                <a:t>ВЕРНОН ГОВАРД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616232" y="8352297"/>
            <a:ext cx="2136192" cy="906003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47041" y="-573575"/>
            <a:ext cx="8196001" cy="11434151"/>
          </a:xfrm>
          <a:prstGeom prst="rect">
            <a:avLst/>
          </a:prstGeom>
          <a:solidFill>
            <a:srgbClr val="FBF1EF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232212" y="-1602264"/>
            <a:ext cx="3051232" cy="3051232"/>
            <a:chOff x="0" y="0"/>
            <a:chExt cx="2787650" cy="2787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7333643" y="963216"/>
            <a:ext cx="1490428" cy="632121"/>
            <a:chOff x="0" y="0"/>
            <a:chExt cx="2527300" cy="10718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903746" y="8942239"/>
            <a:ext cx="1490428" cy="632121"/>
            <a:chOff x="0" y="0"/>
            <a:chExt cx="2527300" cy="10718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1903356" y="1448968"/>
            <a:ext cx="9573354" cy="7062260"/>
          </a:xfrm>
          <a:custGeom>
            <a:avLst/>
            <a:gdLst/>
            <a:ahLst/>
            <a:cxnLst/>
            <a:rect r="r" b="b" t="t" l="l"/>
            <a:pathLst>
              <a:path h="7062260" w="9573354">
                <a:moveTo>
                  <a:pt x="0" y="0"/>
                </a:moveTo>
                <a:lnTo>
                  <a:pt x="9573354" y="0"/>
                </a:lnTo>
                <a:lnTo>
                  <a:pt x="9573354" y="7062260"/>
                </a:lnTo>
                <a:lnTo>
                  <a:pt x="0" y="706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79" t="-17403" r="-31592" b="-60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69998" y="1448968"/>
            <a:ext cx="10618002" cy="7062260"/>
          </a:xfrm>
          <a:custGeom>
            <a:avLst/>
            <a:gdLst/>
            <a:ahLst/>
            <a:cxnLst/>
            <a:rect r="r" b="b" t="t" l="l"/>
            <a:pathLst>
              <a:path h="7062260" w="10618002">
                <a:moveTo>
                  <a:pt x="0" y="0"/>
                </a:moveTo>
                <a:lnTo>
                  <a:pt x="10618002" y="0"/>
                </a:lnTo>
                <a:lnTo>
                  <a:pt x="10618002" y="7062260"/>
                </a:lnTo>
                <a:lnTo>
                  <a:pt x="0" y="706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899" r="0" b="-86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394174" y="9051764"/>
            <a:ext cx="9429402" cy="817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54"/>
              </a:lnSpc>
            </a:pPr>
            <a:r>
              <a:rPr lang="en-US" sz="2324" spc="348">
                <a:solidFill>
                  <a:srgbClr val="FBF1EF"/>
                </a:solidFill>
                <a:latin typeface="Repo Black"/>
              </a:rPr>
              <a:t>Інновації та майстерність: сучасний заклад, що формує майбутнє!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31376" y="7327872"/>
            <a:ext cx="4127557" cy="4127557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64424" y="-1137840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90097" y="9083889"/>
            <a:ext cx="1451289" cy="615521"/>
            <a:chOff x="0" y="0"/>
            <a:chExt cx="2527300" cy="1071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532038" y="1605631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61191" y="2057868"/>
            <a:ext cx="15861822" cy="7200432"/>
          </a:xfrm>
          <a:custGeom>
            <a:avLst/>
            <a:gdLst/>
            <a:ahLst/>
            <a:cxnLst/>
            <a:rect r="r" b="b" t="t" l="l"/>
            <a:pathLst>
              <a:path h="7200432" w="15861822">
                <a:moveTo>
                  <a:pt x="0" y="0"/>
                </a:moveTo>
                <a:lnTo>
                  <a:pt x="15861823" y="0"/>
                </a:lnTo>
                <a:lnTo>
                  <a:pt x="15861823" y="7200432"/>
                </a:lnTo>
                <a:lnTo>
                  <a:pt x="0" y="720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5733684" y="7732684"/>
            <a:ext cx="3051232" cy="3051232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89711" y="-506385"/>
            <a:ext cx="3051232" cy="3051232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2597154" y="-41529"/>
            <a:ext cx="6273060" cy="5443444"/>
          </a:xfrm>
          <a:custGeom>
            <a:avLst/>
            <a:gdLst/>
            <a:ahLst/>
            <a:cxnLst/>
            <a:rect r="r" b="b" t="t" l="l"/>
            <a:pathLst>
              <a:path h="5443444" w="6273060">
                <a:moveTo>
                  <a:pt x="0" y="0"/>
                </a:moveTo>
                <a:lnTo>
                  <a:pt x="6273060" y="0"/>
                </a:lnTo>
                <a:lnTo>
                  <a:pt x="6273060" y="5443444"/>
                </a:lnTo>
                <a:lnTo>
                  <a:pt x="0" y="5443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562523" y="-41529"/>
            <a:ext cx="17348074" cy="10328529"/>
          </a:xfrm>
          <a:custGeom>
            <a:avLst/>
            <a:gdLst/>
            <a:ahLst/>
            <a:cxnLst/>
            <a:rect r="r" b="b" t="t" l="l"/>
            <a:pathLst>
              <a:path h="10328529" w="17348074">
                <a:moveTo>
                  <a:pt x="0" y="0"/>
                </a:moveTo>
                <a:lnTo>
                  <a:pt x="17348074" y="0"/>
                </a:lnTo>
                <a:lnTo>
                  <a:pt x="17348074" y="10328529"/>
                </a:lnTo>
                <a:lnTo>
                  <a:pt x="0" y="10328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046989" y="5037901"/>
            <a:ext cx="7212311" cy="4220399"/>
            <a:chOff x="0" y="0"/>
            <a:chExt cx="9616414" cy="562719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38100"/>
              <a:ext cx="9616414" cy="10841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77"/>
                </a:lnSpc>
              </a:pPr>
              <a:r>
                <a:rPr lang="en-US" sz="5525">
                  <a:solidFill>
                    <a:srgbClr val="FBF1EF"/>
                  </a:solidFill>
                  <a:latin typeface="Repo Black"/>
                </a:rPr>
                <a:t>МАЛЬЧЕНКО ІРИНА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4839" y="2866853"/>
              <a:ext cx="6915896" cy="2760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BF1EF"/>
                  </a:solidFill>
                  <a:latin typeface="Repo Black"/>
                </a:rPr>
                <a:t>Актуальність впровадження елементів STEM-навчання на уроках професійно-теоретичної підготовки для формування ключових освітніх компетенцій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6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50172" y="768519"/>
            <a:ext cx="3086064" cy="3086064"/>
            <a:chOff x="0" y="0"/>
            <a:chExt cx="2194622" cy="21946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4622" cy="2194622"/>
            </a:xfrm>
            <a:custGeom>
              <a:avLst/>
              <a:gdLst/>
              <a:ahLst/>
              <a:cxnLst/>
              <a:rect r="r" b="b" t="t" l="l"/>
              <a:pathLst>
                <a:path h="2194622" w="2194622">
                  <a:moveTo>
                    <a:pt x="0" y="0"/>
                  </a:moveTo>
                  <a:lnTo>
                    <a:pt x="0" y="2194622"/>
                  </a:lnTo>
                  <a:lnTo>
                    <a:pt x="2194622" y="2194622"/>
                  </a:lnTo>
                  <a:lnTo>
                    <a:pt x="2194622" y="0"/>
                  </a:lnTo>
                  <a:lnTo>
                    <a:pt x="0" y="0"/>
                  </a:lnTo>
                  <a:close/>
                  <a:moveTo>
                    <a:pt x="2133662" y="2133662"/>
                  </a:moveTo>
                  <a:lnTo>
                    <a:pt x="59690" y="2133662"/>
                  </a:lnTo>
                  <a:lnTo>
                    <a:pt x="59690" y="59690"/>
                  </a:lnTo>
                  <a:lnTo>
                    <a:pt x="2133662" y="59690"/>
                  </a:lnTo>
                  <a:lnTo>
                    <a:pt x="2133662" y="2133662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856724" y="768519"/>
            <a:ext cx="3086064" cy="3086064"/>
            <a:chOff x="0" y="0"/>
            <a:chExt cx="2194622" cy="21946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94622" cy="2194622"/>
            </a:xfrm>
            <a:custGeom>
              <a:avLst/>
              <a:gdLst/>
              <a:ahLst/>
              <a:cxnLst/>
              <a:rect r="r" b="b" t="t" l="l"/>
              <a:pathLst>
                <a:path h="2194622" w="2194622">
                  <a:moveTo>
                    <a:pt x="0" y="0"/>
                  </a:moveTo>
                  <a:lnTo>
                    <a:pt x="0" y="2194622"/>
                  </a:lnTo>
                  <a:lnTo>
                    <a:pt x="2194622" y="2194622"/>
                  </a:lnTo>
                  <a:lnTo>
                    <a:pt x="2194622" y="0"/>
                  </a:lnTo>
                  <a:lnTo>
                    <a:pt x="0" y="0"/>
                  </a:lnTo>
                  <a:close/>
                  <a:moveTo>
                    <a:pt x="2133662" y="2133662"/>
                  </a:moveTo>
                  <a:lnTo>
                    <a:pt x="59690" y="2133662"/>
                  </a:lnTo>
                  <a:lnTo>
                    <a:pt x="59690" y="59690"/>
                  </a:lnTo>
                  <a:lnTo>
                    <a:pt x="2133662" y="59690"/>
                  </a:lnTo>
                  <a:lnTo>
                    <a:pt x="2133662" y="2133662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001861" y="-1061191"/>
            <a:ext cx="3051232" cy="3051232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422589" y="8918048"/>
            <a:ext cx="1451289" cy="615521"/>
            <a:chOff x="0" y="0"/>
            <a:chExt cx="2527300" cy="1071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27300" cy="1071880"/>
            </a:xfrm>
            <a:custGeom>
              <a:avLst/>
              <a:gdLst/>
              <a:ahLst/>
              <a:cxnLst/>
              <a:rect r="r" b="b" t="t" l="l"/>
              <a:pathLst>
                <a:path h="1071880" w="252730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BF1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605352" y="1028700"/>
            <a:ext cx="3188388" cy="3247433"/>
          </a:xfrm>
          <a:custGeom>
            <a:avLst/>
            <a:gdLst/>
            <a:ahLst/>
            <a:cxnLst/>
            <a:rect r="r" b="b" t="t" l="l"/>
            <a:pathLst>
              <a:path h="3247433" w="3188388">
                <a:moveTo>
                  <a:pt x="0" y="0"/>
                </a:moveTo>
                <a:lnTo>
                  <a:pt x="3188389" y="0"/>
                </a:lnTo>
                <a:lnTo>
                  <a:pt x="3188389" y="3247433"/>
                </a:lnTo>
                <a:lnTo>
                  <a:pt x="0" y="324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253672" y="1028700"/>
            <a:ext cx="2901719" cy="3367258"/>
          </a:xfrm>
          <a:custGeom>
            <a:avLst/>
            <a:gdLst/>
            <a:ahLst/>
            <a:cxnLst/>
            <a:rect r="r" b="b" t="t" l="l"/>
            <a:pathLst>
              <a:path h="3367258" w="2901719">
                <a:moveTo>
                  <a:pt x="0" y="0"/>
                </a:moveTo>
                <a:lnTo>
                  <a:pt x="2901719" y="0"/>
                </a:lnTo>
                <a:lnTo>
                  <a:pt x="2901719" y="3367258"/>
                </a:lnTo>
                <a:lnTo>
                  <a:pt x="0" y="3367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18" r="0" b="-2518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20694" y="5115788"/>
            <a:ext cx="7061007" cy="2695858"/>
            <a:chOff x="0" y="0"/>
            <a:chExt cx="9414675" cy="359447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45112" y="0"/>
              <a:ext cx="9369564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8"/>
                </a:lnSpc>
              </a:pPr>
              <a:r>
                <a:rPr lang="en-US" sz="3998" spc="799">
                  <a:solidFill>
                    <a:srgbClr val="FBF1EF"/>
                  </a:solidFill>
                  <a:latin typeface="Repo Black"/>
                </a:rPr>
                <a:t>ПОРХУН ЛЕСЯ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927310"/>
              <a:ext cx="9369564" cy="7074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>
                  <a:solidFill>
                    <a:srgbClr val="B175FF"/>
                  </a:solidFill>
                  <a:latin typeface="Repo Black"/>
                </a:rPr>
                <a:t>майстер виробничого навччання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122219"/>
              <a:ext cx="9369564" cy="21806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>
                  <a:solidFill>
                    <a:srgbClr val="FBF1EF"/>
                  </a:solidFill>
                  <a:latin typeface="Repo Black"/>
                </a:rPr>
                <a:t>Мережеві інструменти в роботі майстра виробничого навчання</a:t>
              </a:r>
            </a:p>
            <a:p>
              <a:pPr algn="ctr">
                <a:lnSpc>
                  <a:spcPts val="4353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648492" y="5443708"/>
            <a:ext cx="6921304" cy="1679936"/>
            <a:chOff x="0" y="0"/>
            <a:chExt cx="9228406" cy="2239914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44219" y="-9525"/>
              <a:ext cx="9184186" cy="860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62"/>
                </a:lnSpc>
              </a:pPr>
              <a:r>
                <a:rPr lang="en-US" sz="4218" spc="843">
                  <a:solidFill>
                    <a:srgbClr val="FBF1EF"/>
                  </a:solidFill>
                  <a:latin typeface="Repo Black"/>
                </a:rPr>
                <a:t>МЄРКУЛОВА ІРИНА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4219" y="998824"/>
              <a:ext cx="9184186" cy="7302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93"/>
                </a:lnSpc>
              </a:pPr>
              <a:r>
                <a:rPr lang="en-US" sz="3280">
                  <a:solidFill>
                    <a:srgbClr val="B175FF"/>
                  </a:solidFill>
                  <a:latin typeface="Repo Black"/>
                </a:rPr>
                <a:t>викладач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2257044"/>
              <a:ext cx="9184186" cy="7302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93"/>
                </a:lnSpc>
              </a:pPr>
              <a:r>
                <a:rPr lang="en-US" sz="3280">
                  <a:solidFill>
                    <a:srgbClr val="FBF1EF"/>
                  </a:solidFill>
                  <a:latin typeface="Repo Black"/>
                </a:rPr>
                <a:t>Вебкейс сучасного педагога 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845804" y="8169804"/>
            <a:ext cx="16603996" cy="124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40"/>
              </a:lnSpc>
            </a:pPr>
            <a:r>
              <a:rPr lang="en-US" sz="4400">
                <a:solidFill>
                  <a:srgbClr val="FBF1EF"/>
                </a:solidFill>
                <a:latin typeface="Repo Black"/>
              </a:rPr>
              <a:t>Вивчення перспективного </a:t>
            </a:r>
          </a:p>
          <a:p>
            <a:pPr algn="r">
              <a:lnSpc>
                <a:spcPts val="4840"/>
              </a:lnSpc>
            </a:pPr>
            <a:r>
              <a:rPr lang="en-US" sz="4400">
                <a:solidFill>
                  <a:srgbClr val="FBF1EF"/>
                </a:solidFill>
                <a:latin typeface="Repo Black"/>
              </a:rPr>
              <a:t>педагогічного досвіду на рівні закладу освіти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DAFlrMMfuho</dc:identifier>
  <dcterms:modified xsi:type="dcterms:W3CDTF">2011-08-01T06:04:30Z</dcterms:modified>
  <cp:revision>1</cp:revision>
  <dc:title>Пурпуровий Веселий Навчальна Презентація</dc:title>
</cp:coreProperties>
</file>