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1\Desktop\0500hpuq-4580-1200x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76772"/>
            <a:ext cx="57606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053" y="188640"/>
            <a:ext cx="164374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Регіональний</a:t>
            </a:r>
            <a:r>
              <a:rPr lang="ru-RU" b="1" dirty="0"/>
              <a:t> центр 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професійно-технічної</a:t>
            </a:r>
            <a:r>
              <a:rPr lang="ru-RU" b="1" dirty="0" smtClean="0"/>
              <a:t> </a:t>
            </a:r>
            <a:r>
              <a:rPr lang="ru-RU" b="1" dirty="0" err="1"/>
              <a:t>освіти</a:t>
            </a:r>
            <a:r>
              <a:rPr lang="ru-RU" b="1" dirty="0"/>
              <a:t> №1 м. </a:t>
            </a:r>
            <a:r>
              <a:rPr lang="ru-RU" b="1" dirty="0" err="1"/>
              <a:t>Кременчука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69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9675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entury Schoolbook" pitchFamily="18" charset="0"/>
              </a:rPr>
              <a:t>Сучасна українська мова налічує більше 256 тисяч слів включена до списку  мов, які  успішно розвиваються, вважається  однією з найкрасивіших  та визнана</a:t>
            </a:r>
          </a:p>
          <a:p>
            <a:pPr algn="ctr"/>
            <a:r>
              <a:rPr lang="uk-UA" sz="2800" dirty="0">
                <a:latin typeface="Century Schoolbook" pitchFamily="18" charset="0"/>
              </a:rPr>
              <a:t>д</a:t>
            </a:r>
            <a:r>
              <a:rPr lang="uk-UA" sz="2800" dirty="0" smtClean="0">
                <a:latin typeface="Century Schoolbook" pitchFamily="18" charset="0"/>
              </a:rPr>
              <a:t>ругою за мелодійністю  мовою світу після  італійської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766">
            <a:off x="6054090" y="3733339"/>
            <a:ext cx="2306171" cy="258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19675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entury Schoolbook" pitchFamily="18" charset="0"/>
              </a:rPr>
              <a:t>Про красу  української мови можна говорити  багато, бо вона насправді  красива , чарівна і мила нашому  серцю. Але її треба ретельно вивчати, щоб розмовляти гарно і вишукано, щоб нас почув цілий світ, адже ми, українці, того варті! Потрібно вже змалку дбати про чистоту мови, уникати словесних  покручів.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3658304" y="4869160"/>
            <a:ext cx="50901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47016"/>
            <a:ext cx="7993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entury Schoolbook" pitchFamily="18" charset="0"/>
              </a:rPr>
              <a:t>За час свого існування українська мова пережила не менш пів тисячі  циркулярів  та указів, постанов і ухвал, розпоряджень</a:t>
            </a:r>
          </a:p>
          <a:p>
            <a:r>
              <a:rPr lang="uk-UA" sz="2800" dirty="0">
                <a:latin typeface="Century Schoolbook" pitchFamily="18" charset="0"/>
              </a:rPr>
              <a:t>т</a:t>
            </a:r>
            <a:r>
              <a:rPr lang="uk-UA" sz="2800" dirty="0" smtClean="0">
                <a:latin typeface="Century Schoolbook" pitchFamily="18" charset="0"/>
              </a:rPr>
              <a:t>а наказів  про заборону. Але вона вистояла! І сьогодні, маючи  без прецедентну  підтримку </a:t>
            </a:r>
            <a:r>
              <a:rPr lang="uk-UA" sz="2800" dirty="0">
                <a:latin typeface="Century Schoolbook" pitchFamily="18" charset="0"/>
              </a:rPr>
              <a:t> </a:t>
            </a:r>
            <a:r>
              <a:rPr lang="uk-UA" sz="2800" dirty="0" smtClean="0">
                <a:latin typeface="Century Schoolbook" pitchFamily="18" charset="0"/>
              </a:rPr>
              <a:t>за  всі  роки  новітньої  історії незалежності, пішла у свій  вирішальний  контр наступ. Кожен, говорячи українською, наближає  Перемогу !  </a:t>
            </a:r>
          </a:p>
        </p:txBody>
      </p:sp>
    </p:spTree>
    <p:extLst>
      <p:ext uri="{BB962C8B-B14F-4D97-AF65-F5344CB8AC3E}">
        <p14:creationId xmlns:p14="http://schemas.microsoft.com/office/powerpoint/2010/main" val="27325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772816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entury Schoolbook" pitchFamily="18" charset="0"/>
              </a:rPr>
              <a:t>        </a:t>
            </a:r>
            <a:r>
              <a:rPr lang="ru-RU" sz="2800" dirty="0" err="1" smtClean="0">
                <a:latin typeface="Century Schoolbook" pitchFamily="18" charset="0"/>
              </a:rPr>
              <a:t>Велична</a:t>
            </a:r>
            <a:r>
              <a:rPr lang="ru-RU" sz="2800" dirty="0">
                <a:latin typeface="Century Schoolbook" pitchFamily="18" charset="0"/>
              </a:rPr>
              <a:t>, щедра і прекрасна </a:t>
            </a:r>
            <a:r>
              <a:rPr lang="ru-RU" sz="2800" dirty="0" err="1">
                <a:latin typeface="Century Schoolbook" pitchFamily="18" charset="0"/>
              </a:rPr>
              <a:t>мова</a:t>
            </a:r>
            <a:r>
              <a:rPr lang="ru-RU" sz="2800" dirty="0">
                <a:latin typeface="Century Schoolbook" pitchFamily="18" charset="0"/>
              </a:rPr>
              <a:t>.</a:t>
            </a:r>
          </a:p>
          <a:p>
            <a:r>
              <a:rPr lang="ru-RU" sz="2800" dirty="0">
                <a:latin typeface="Century Schoolbook" pitchFamily="18" charset="0"/>
              </a:rPr>
              <a:t>        </a:t>
            </a:r>
            <a:r>
              <a:rPr lang="ru-RU" sz="2800" dirty="0" err="1" smtClean="0">
                <a:latin typeface="Century Schoolbook" pitchFamily="18" charset="0"/>
              </a:rPr>
              <a:t>Прозора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>
                <a:latin typeface="Century Schoolbook" pitchFamily="18" charset="0"/>
              </a:rPr>
              <a:t>й чиста, як </a:t>
            </a:r>
            <a:r>
              <a:rPr lang="ru-RU" sz="2800" dirty="0" err="1">
                <a:latin typeface="Century Schoolbook" pitchFamily="18" charset="0"/>
              </a:rPr>
              <a:t>гірська</a:t>
            </a:r>
            <a:r>
              <a:rPr lang="ru-RU" sz="2800" dirty="0">
                <a:latin typeface="Century Schoolbook" pitchFamily="18" charset="0"/>
              </a:rPr>
              <a:t> вода,</a:t>
            </a:r>
          </a:p>
          <a:p>
            <a:r>
              <a:rPr lang="ru-RU" sz="2800" dirty="0">
                <a:latin typeface="Century Schoolbook" pitchFamily="18" charset="0"/>
              </a:rPr>
              <a:t>        </a:t>
            </a:r>
            <a:r>
              <a:rPr lang="ru-RU" sz="2800" dirty="0" err="1" smtClean="0">
                <a:latin typeface="Century Schoolbook" pitchFamily="18" charset="0"/>
              </a:rPr>
              <a:t>Це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>
                <a:latin typeface="Century Schoolbook" pitchFamily="18" charset="0"/>
              </a:rPr>
              <a:t>України</a:t>
            </a:r>
            <a:r>
              <a:rPr lang="ru-RU" sz="2800" dirty="0">
                <a:latin typeface="Century Schoolbook" pitchFamily="18" charset="0"/>
              </a:rPr>
              <a:t> </a:t>
            </a:r>
            <a:r>
              <a:rPr lang="ru-RU" sz="2800" dirty="0" err="1">
                <a:latin typeface="Century Schoolbook" pitchFamily="18" charset="0"/>
              </a:rPr>
              <a:t>мова</a:t>
            </a:r>
            <a:r>
              <a:rPr lang="ru-RU" sz="2800" dirty="0">
                <a:latin typeface="Century Schoolbook" pitchFamily="18" charset="0"/>
              </a:rPr>
              <a:t> </a:t>
            </a:r>
            <a:r>
              <a:rPr lang="ru-RU" sz="2800" dirty="0" err="1">
                <a:latin typeface="Century Schoolbook" pitchFamily="18" charset="0"/>
              </a:rPr>
              <a:t>барвінкова</a:t>
            </a:r>
            <a:r>
              <a:rPr lang="ru-RU" sz="2800" dirty="0">
                <a:latin typeface="Century Schoolbook" pitchFamily="18" charset="0"/>
              </a:rPr>
              <a:t>,</a:t>
            </a:r>
          </a:p>
          <a:p>
            <a:r>
              <a:rPr lang="ru-RU" sz="2800" dirty="0">
                <a:latin typeface="Century Schoolbook" pitchFamily="18" charset="0"/>
              </a:rPr>
              <a:t>        </a:t>
            </a:r>
            <a:r>
              <a:rPr lang="ru-RU" sz="2800" dirty="0" err="1" smtClean="0">
                <a:latin typeface="Century Schoolbook" pitchFamily="18" charset="0"/>
              </a:rPr>
              <a:t>Така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>
                <a:latin typeface="Century Schoolbook" pitchFamily="18" charset="0"/>
              </a:rPr>
              <a:t>багата</a:t>
            </a:r>
            <a:r>
              <a:rPr lang="ru-RU" sz="2800" dirty="0">
                <a:latin typeface="Century Schoolbook" pitchFamily="18" charset="0"/>
              </a:rPr>
              <a:t> й </a:t>
            </a:r>
            <a:r>
              <a:rPr lang="ru-RU" sz="2800" dirty="0" err="1">
                <a:latin typeface="Century Schoolbook" pitchFamily="18" charset="0"/>
              </a:rPr>
              <a:t>вічно</a:t>
            </a:r>
            <a:r>
              <a:rPr lang="ru-RU" sz="2800" dirty="0">
                <a:latin typeface="Century Schoolbook" pitchFamily="18" charset="0"/>
              </a:rPr>
              <a:t> молода.</a:t>
            </a:r>
          </a:p>
          <a:p>
            <a:r>
              <a:rPr lang="ru-RU" sz="2800" dirty="0">
                <a:latin typeface="Century Schoolbook" pitchFamily="18" charset="0"/>
              </a:rPr>
              <a:t>                                                    </a:t>
            </a:r>
            <a:endParaRPr lang="ru-RU" sz="2800" dirty="0" smtClean="0">
              <a:latin typeface="Century Schoolbook" pitchFamily="18" charset="0"/>
            </a:endParaRPr>
          </a:p>
          <a:p>
            <a:pPr algn="r"/>
            <a:r>
              <a:rPr lang="ru-RU" sz="2800" dirty="0" smtClean="0">
                <a:latin typeface="Century Schoolbook" pitchFamily="18" charset="0"/>
              </a:rPr>
              <a:t>Ю</a:t>
            </a:r>
            <a:r>
              <a:rPr lang="ru-RU" sz="2800" dirty="0">
                <a:latin typeface="Century Schoolbook" pitchFamily="18" charset="0"/>
              </a:rPr>
              <a:t>. </a:t>
            </a:r>
            <a:r>
              <a:rPr lang="ru-RU" sz="2800" dirty="0" err="1">
                <a:latin typeface="Century Schoolbook" pitchFamily="18" charset="0"/>
              </a:rPr>
              <a:t>Косинська</a:t>
            </a:r>
            <a:endParaRPr lang="ru-RU" sz="2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595" y="98072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entury Schoolbook" pitchFamily="18" charset="0"/>
              </a:rPr>
              <a:t>У листопаді  1997 року був  виданий  указ  Президента України «Про День української  писемності та  мови ». У ньому  сказано про те, що за ініціативою  громадських організацій  та з урахуванням важливої  ролі  української  мови в консолідації українського суспільства встановлено в Україні День української  писемності та мови, який  відзначається  щорічно </a:t>
            </a:r>
          </a:p>
          <a:p>
            <a:r>
              <a:rPr lang="uk-UA" sz="2800" dirty="0" smtClean="0">
                <a:latin typeface="Century Schoolbook" pitchFamily="18" charset="0"/>
              </a:rPr>
              <a:t>9 листопада.</a:t>
            </a:r>
          </a:p>
        </p:txBody>
      </p:sp>
    </p:spTree>
    <p:extLst>
      <p:ext uri="{BB962C8B-B14F-4D97-AF65-F5344CB8AC3E}">
        <p14:creationId xmlns:p14="http://schemas.microsoft.com/office/powerpoint/2010/main" val="21701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24744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entury Schoolbook" pitchFamily="18" charset="0"/>
              </a:rPr>
              <a:t>Президент  України Володимир </a:t>
            </a:r>
            <a:r>
              <a:rPr lang="uk-UA" sz="2800" dirty="0" err="1" smtClean="0">
                <a:latin typeface="Century Schoolbook" pitchFamily="18" charset="0"/>
              </a:rPr>
              <a:t>Зеленський</a:t>
            </a:r>
            <a:r>
              <a:rPr lang="uk-UA" sz="2800" dirty="0">
                <a:latin typeface="Century Schoolbook" pitchFamily="18" charset="0"/>
              </a:rPr>
              <a:t> </a:t>
            </a:r>
            <a:r>
              <a:rPr lang="uk-UA" sz="2800" dirty="0" smtClean="0">
                <a:latin typeface="Century Schoolbook" pitchFamily="18" charset="0"/>
              </a:rPr>
              <a:t> 28 липня 2023 року підписав Указ № 455/2023, відповідно до якого дата святкування </a:t>
            </a:r>
          </a:p>
          <a:p>
            <a:r>
              <a:rPr lang="uk-UA" sz="2800" dirty="0" smtClean="0">
                <a:latin typeface="Century Schoolbook" pitchFamily="18" charset="0"/>
              </a:rPr>
              <a:t>Дня української  писемності  та мови була  перенесена  з</a:t>
            </a:r>
            <a:r>
              <a:rPr lang="uk-UA" sz="2800" dirty="0">
                <a:latin typeface="Century Schoolbook" pitchFamily="18" charset="0"/>
              </a:rPr>
              <a:t> </a:t>
            </a:r>
            <a:r>
              <a:rPr lang="uk-UA" sz="2800" dirty="0" smtClean="0">
                <a:latin typeface="Century Schoolbook" pitchFamily="18" charset="0"/>
              </a:rPr>
              <a:t> 9 листопада на 27 жовтня.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4233287"/>
            <a:ext cx="7668852" cy="236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9" y="90872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Century Schoolbook" pitchFamily="18" charset="0"/>
              </a:rPr>
              <a:t>Свято української писемності та мови традиційно</a:t>
            </a:r>
            <a:r>
              <a:rPr lang="uk-UA" sz="2800" dirty="0">
                <a:latin typeface="Century Schoolbook" pitchFamily="18" charset="0"/>
              </a:rPr>
              <a:t> </a:t>
            </a:r>
            <a:r>
              <a:rPr lang="uk-UA" sz="2800" dirty="0" smtClean="0">
                <a:latin typeface="Century Schoolbook" pitchFamily="18" charset="0"/>
              </a:rPr>
              <a:t> відзначається  в  день  вшанування  пам'яті Преподобного Нестора Літописця, з чиїм  ім'ям</a:t>
            </a:r>
          </a:p>
          <a:p>
            <a:pPr algn="ctr"/>
            <a:r>
              <a:rPr lang="uk-UA" sz="2800" dirty="0">
                <a:latin typeface="Century Schoolbook" pitchFamily="18" charset="0"/>
              </a:rPr>
              <a:t>п</a:t>
            </a:r>
            <a:r>
              <a:rPr lang="uk-UA" sz="2800" dirty="0" smtClean="0">
                <a:latin typeface="Century Schoolbook" pitchFamily="18" charset="0"/>
              </a:rPr>
              <a:t>ов'язують започаткування  писемної української  мови.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86376"/>
            <a:ext cx="4749147" cy="24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6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340768"/>
            <a:ext cx="8115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entury Schoolbook" pitchFamily="18" charset="0"/>
              </a:rPr>
              <a:t>Нестор-Літописець  був священнослужителем</a:t>
            </a:r>
          </a:p>
          <a:p>
            <a:pPr algn="ctr"/>
            <a:r>
              <a:rPr lang="uk-UA" sz="2800" dirty="0" smtClean="0">
                <a:latin typeface="Century Schoolbook" pitchFamily="18" charset="0"/>
              </a:rPr>
              <a:t>Київсько-Печерської  Лаври та літописцем. Дослідники  вважають, що  саме  з  праці</a:t>
            </a:r>
          </a:p>
          <a:p>
            <a:pPr algn="ctr"/>
            <a:r>
              <a:rPr lang="uk-UA" sz="2800" dirty="0" smtClean="0">
                <a:latin typeface="Century Schoolbook" pitchFamily="18" charset="0"/>
              </a:rPr>
              <a:t> « Повість  минулих  літ » </a:t>
            </a:r>
          </a:p>
          <a:p>
            <a:pPr algn="ctr"/>
            <a:r>
              <a:rPr lang="uk-UA" sz="2800" dirty="0" smtClean="0">
                <a:latin typeface="Century Schoolbook" pitchFamily="18" charset="0"/>
              </a:rPr>
              <a:t>( </a:t>
            </a:r>
            <a:r>
              <a:rPr lang="en-US" sz="2800" dirty="0" smtClean="0">
                <a:latin typeface="Century Schoolbook" pitchFamily="18" charset="0"/>
              </a:rPr>
              <a:t>XI- </a:t>
            </a:r>
            <a:r>
              <a:rPr lang="uk-UA" sz="2800" dirty="0" smtClean="0">
                <a:latin typeface="Century Schoolbook" pitchFamily="18" charset="0"/>
              </a:rPr>
              <a:t>початок </a:t>
            </a:r>
            <a:r>
              <a:rPr lang="en-US" sz="2800" dirty="0" smtClean="0">
                <a:latin typeface="Century Schoolbook" pitchFamily="18" charset="0"/>
              </a:rPr>
              <a:t>XII</a:t>
            </a:r>
            <a:r>
              <a:rPr lang="uk-UA" sz="2800" dirty="0" smtClean="0">
                <a:latin typeface="Century Schoolbook" pitchFamily="18" charset="0"/>
              </a:rPr>
              <a:t>  століття), автором  якої  він є,починається  писемна  українська  мова.</a:t>
            </a:r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5"/>
            <a:ext cx="4896544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916490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Century Schoolbook" pitchFamily="18" charset="0"/>
              </a:rPr>
              <a:t>Корені українського слова проросли з </a:t>
            </a:r>
          </a:p>
          <a:p>
            <a:r>
              <a:rPr lang="uk-UA" sz="2800" dirty="0" smtClean="0">
                <a:latin typeface="Century Schoolbook" pitchFamily="18" charset="0"/>
              </a:rPr>
              <a:t>найдавніших  діалектів праслов'янських  племен. Древнє  слово  квітами – перлами  розцвітало в  пам'ятках Культури Русі-України, у полемічних  творах, у  красному письменстві різних  часів.</a:t>
            </a:r>
          </a:p>
          <a:p>
            <a:pPr algn="ctr"/>
            <a:r>
              <a:rPr lang="uk-UA" sz="2800" dirty="0" smtClean="0">
                <a:latin typeface="Century Schoolbook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59766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287487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entury Schoolbook" pitchFamily="18" charset="0"/>
              </a:rPr>
              <a:t>Носіями  української мови є близько  40-45 мільйонів  людей, більшість  з  яких  мешкають  на території  України.</a:t>
            </a:r>
          </a:p>
          <a:p>
            <a:r>
              <a:rPr lang="uk-UA" sz="2800" dirty="0" smtClean="0">
                <a:latin typeface="Century Schoolbook" pitchFamily="18" charset="0"/>
              </a:rPr>
              <a:t>Поширена  наша  мова також  у Молдові, Польщі, Румунії, Словаччині, Казахстані, Аргентині, Бразилії, Великій Британії, Канаді,  США  та  інших  країнах , де   проживають  українці.</a:t>
            </a:r>
          </a:p>
        </p:txBody>
      </p:sp>
    </p:spTree>
    <p:extLst>
      <p:ext uri="{BB962C8B-B14F-4D97-AF65-F5344CB8AC3E}">
        <p14:creationId xmlns:p14="http://schemas.microsoft.com/office/powerpoint/2010/main" val="1159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415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modified xsi:type="dcterms:W3CDTF">2023-10-26T13:16:10Z</dcterms:modified>
</cp:coreProperties>
</file>