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3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72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82DF-5964-4D82-883A-20077B06C4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E700-DD08-46B1-BF15-3D8C807B3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52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82DF-5964-4D82-883A-20077B06C4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E700-DD08-46B1-BF15-3D8C807B3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0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82DF-5964-4D82-883A-20077B06C4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E700-DD08-46B1-BF15-3D8C807B3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0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82DF-5964-4D82-883A-20077B06C4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E700-DD08-46B1-BF15-3D8C807B3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58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82DF-5964-4D82-883A-20077B06C4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E700-DD08-46B1-BF15-3D8C807B3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9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82DF-5964-4D82-883A-20077B06C4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E700-DD08-46B1-BF15-3D8C807B3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78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82DF-5964-4D82-883A-20077B06C4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E700-DD08-46B1-BF15-3D8C807B3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30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82DF-5964-4D82-883A-20077B06C4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E700-DD08-46B1-BF15-3D8C807B3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6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82DF-5964-4D82-883A-20077B06C4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E700-DD08-46B1-BF15-3D8C807B3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25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82DF-5964-4D82-883A-20077B06C4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E700-DD08-46B1-BF15-3D8C807B3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1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82DF-5964-4D82-883A-20077B06C4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E700-DD08-46B1-BF15-3D8C807B3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4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182DF-5964-4D82-883A-20077B06C4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4E700-DD08-46B1-BF15-3D8C807B3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81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До Міжнародного дня рідної мови (21 лютого) (+вікторина) - 21 Лютого 2021 -  МАРГАНЕЦЬКА ЦЕНТРАЛЬНА МІСЬКА БІБЛІОТЕК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330"/>
            <a:ext cx="9144000" cy="565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"/>
            <a:ext cx="91440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uk-UA" b="1" dirty="0" smtClean="0">
              <a:solidFill>
                <a:srgbClr val="002060"/>
              </a:solidFill>
            </a:endParaRPr>
          </a:p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Регіональний центр професійно – технічної освіти № 1</a:t>
            </a:r>
          </a:p>
          <a:p>
            <a:pPr algn="ctr"/>
            <a:r>
              <a:rPr lang="uk-UA" b="1" dirty="0">
                <a:solidFill>
                  <a:srgbClr val="002060"/>
                </a:solidFill>
              </a:rPr>
              <a:t>м</a:t>
            </a:r>
            <a:r>
              <a:rPr lang="uk-UA" b="1" dirty="0" smtClean="0">
                <a:solidFill>
                  <a:srgbClr val="002060"/>
                </a:solidFill>
              </a:rPr>
              <a:t>. Кременчука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4427984" y="5730497"/>
            <a:ext cx="460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Підготували</a:t>
            </a:r>
            <a:r>
              <a:rPr lang="ru-RU" b="1" dirty="0">
                <a:solidFill>
                  <a:srgbClr val="002060"/>
                </a:solidFill>
              </a:rPr>
              <a:t>: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завідувач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>
                <a:solidFill>
                  <a:srgbClr val="002060"/>
                </a:solidFill>
              </a:rPr>
              <a:t>бібліотеки</a:t>
            </a:r>
            <a:r>
              <a:rPr lang="ru-RU" b="1" dirty="0">
                <a:solidFill>
                  <a:srgbClr val="002060"/>
                </a:solidFill>
              </a:rPr>
              <a:t>  </a:t>
            </a:r>
            <a:r>
              <a:rPr lang="ru-RU" b="1" dirty="0" err="1">
                <a:solidFill>
                  <a:srgbClr val="002060"/>
                </a:solidFill>
              </a:rPr>
              <a:t>Світлана</a:t>
            </a:r>
            <a:r>
              <a:rPr lang="ru-RU" b="1" dirty="0">
                <a:solidFill>
                  <a:srgbClr val="002060"/>
                </a:solidFill>
              </a:rPr>
              <a:t>  </a:t>
            </a:r>
            <a:r>
              <a:rPr lang="ru-RU" b="1" dirty="0" err="1">
                <a:solidFill>
                  <a:srgbClr val="002060"/>
                </a:solidFill>
              </a:rPr>
              <a:t>Безкровна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бібліотекар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>
                <a:solidFill>
                  <a:srgbClr val="002060"/>
                </a:solidFill>
              </a:rPr>
              <a:t>Олеся Микитенко </a:t>
            </a:r>
          </a:p>
        </p:txBody>
      </p:sp>
    </p:spTree>
    <p:extLst>
      <p:ext uri="{BB962C8B-B14F-4D97-AF65-F5344CB8AC3E}">
        <p14:creationId xmlns:p14="http://schemas.microsoft.com/office/powerpoint/2010/main" val="24399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5888"/>
            <a:ext cx="9450388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7992888" cy="619268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002060"/>
                </a:solidFill>
              </a:rPr>
              <a:t>Перші</a:t>
            </a:r>
            <a:r>
              <a:rPr lang="ru-RU" b="1" dirty="0" smtClean="0">
                <a:solidFill>
                  <a:srgbClr val="002060"/>
                </a:solidFill>
              </a:rPr>
              <a:t> слова з </a:t>
            </a:r>
            <a:r>
              <a:rPr lang="ru-RU" b="1" dirty="0" err="1" smtClean="0">
                <a:solidFill>
                  <a:srgbClr val="002060"/>
                </a:solidFill>
              </a:rPr>
              <a:t>української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мови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були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записані</a:t>
            </a:r>
            <a:r>
              <a:rPr lang="ru-RU" b="1" dirty="0" smtClean="0">
                <a:solidFill>
                  <a:srgbClr val="002060"/>
                </a:solidFill>
              </a:rPr>
              <a:t> у 448 р. </a:t>
            </a:r>
            <a:r>
              <a:rPr lang="ru-RU" b="1" dirty="0" err="1" smtClean="0">
                <a:solidFill>
                  <a:srgbClr val="002060"/>
                </a:solidFill>
              </a:rPr>
              <a:t>н.е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Тоді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візантійський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історик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Пріск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Панікійський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перебував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території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сучасної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України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таборі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володаря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Аттіли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який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згодом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розгромив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Римську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імперію</a:t>
            </a:r>
            <a:r>
              <a:rPr lang="ru-RU" b="1" dirty="0" smtClean="0">
                <a:solidFill>
                  <a:srgbClr val="002060"/>
                </a:solidFill>
              </a:rPr>
              <a:t>, і записав слова "мед" і "</a:t>
            </a:r>
            <a:r>
              <a:rPr lang="ru-RU" b="1" dirty="0" err="1" smtClean="0">
                <a:solidFill>
                  <a:srgbClr val="002060"/>
                </a:solidFill>
              </a:rPr>
              <a:t>страва</a:t>
            </a:r>
            <a:r>
              <a:rPr lang="ru-RU" b="1" dirty="0" smtClean="0">
                <a:solidFill>
                  <a:srgbClr val="002060"/>
                </a:solidFill>
              </a:rPr>
              <a:t>".</a:t>
            </a:r>
          </a:p>
          <a:p>
            <a:pPr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002060"/>
                </a:solidFill>
              </a:rPr>
              <a:t>Українська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визнана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однією</a:t>
            </a:r>
            <a:r>
              <a:rPr lang="ru-RU" b="1" dirty="0" smtClean="0">
                <a:solidFill>
                  <a:srgbClr val="002060"/>
                </a:solidFill>
              </a:rPr>
              <a:t> з </a:t>
            </a:r>
            <a:r>
              <a:rPr lang="ru-RU" b="1" dirty="0" err="1" smtClean="0">
                <a:solidFill>
                  <a:srgbClr val="002060"/>
                </a:solidFill>
              </a:rPr>
              <a:t>найкрасивіших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світу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 err="1" smtClean="0">
                <a:solidFill>
                  <a:srgbClr val="002060"/>
                </a:solidFill>
              </a:rPr>
              <a:t>українській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мові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налічується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близько</a:t>
            </a:r>
            <a:r>
              <a:rPr lang="ru-RU" b="1" dirty="0" smtClean="0">
                <a:solidFill>
                  <a:srgbClr val="002060"/>
                </a:solidFill>
              </a:rPr>
              <a:t> 256 </a:t>
            </a:r>
            <a:r>
              <a:rPr lang="ru-RU" b="1" dirty="0" err="1" smtClean="0">
                <a:solidFill>
                  <a:srgbClr val="002060"/>
                </a:solidFill>
              </a:rPr>
              <a:t>тисяч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слів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002060"/>
                </a:solidFill>
              </a:rPr>
              <a:t>Українська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мова</a:t>
            </a:r>
            <a:r>
              <a:rPr lang="ru-RU" b="1" dirty="0" smtClean="0">
                <a:solidFill>
                  <a:srgbClr val="002060"/>
                </a:solidFill>
              </a:rPr>
              <a:t> входить у </a:t>
            </a:r>
            <a:r>
              <a:rPr lang="ru-RU" b="1" dirty="0" err="1" smtClean="0">
                <a:solidFill>
                  <a:srgbClr val="002060"/>
                </a:solidFill>
              </a:rPr>
              <a:t>тридцятку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найпоширеніших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світі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мов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кількість</a:t>
            </a:r>
            <a:r>
              <a:rPr lang="ru-RU" b="1" dirty="0" smtClean="0">
                <a:solidFill>
                  <a:srgbClr val="002060"/>
                </a:solidFill>
              </a:rPr>
              <a:t> людей, </a:t>
            </a:r>
            <a:r>
              <a:rPr lang="ru-RU" b="1" dirty="0" err="1" smtClean="0">
                <a:solidFill>
                  <a:srgbClr val="002060"/>
                </a:solidFill>
              </a:rPr>
              <a:t>які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розмовляють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українською</a:t>
            </a:r>
            <a:r>
              <a:rPr lang="ru-RU" b="1" dirty="0" smtClean="0">
                <a:solidFill>
                  <a:srgbClr val="002060"/>
                </a:solidFill>
              </a:rPr>
              <a:t> – </a:t>
            </a:r>
            <a:r>
              <a:rPr lang="ru-RU" b="1" dirty="0" err="1" smtClean="0">
                <a:solidFill>
                  <a:srgbClr val="002060"/>
                </a:solidFill>
              </a:rPr>
              <a:t>близько</a:t>
            </a:r>
            <a:r>
              <a:rPr lang="ru-RU" b="1" dirty="0" smtClean="0">
                <a:solidFill>
                  <a:srgbClr val="002060"/>
                </a:solidFill>
              </a:rPr>
              <a:t> 45 </a:t>
            </a:r>
            <a:r>
              <a:rPr lang="ru-RU" b="1" dirty="0" err="1" smtClean="0">
                <a:solidFill>
                  <a:srgbClr val="002060"/>
                </a:solidFill>
              </a:rPr>
              <a:t>мільйонів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002060"/>
                </a:solidFill>
              </a:rPr>
              <a:t>Українська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багата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зменшувальні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форми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Зменшувальну</a:t>
            </a:r>
            <a:r>
              <a:rPr lang="ru-RU" b="1" dirty="0" smtClean="0">
                <a:solidFill>
                  <a:srgbClr val="002060"/>
                </a:solidFill>
              </a:rPr>
              <a:t> форму </a:t>
            </a:r>
            <a:r>
              <a:rPr lang="ru-RU" b="1" dirty="0" err="1" smtClean="0">
                <a:solidFill>
                  <a:srgbClr val="002060"/>
                </a:solidFill>
              </a:rPr>
              <a:t>має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навіть</a:t>
            </a:r>
            <a:r>
              <a:rPr lang="ru-RU" b="1" dirty="0" smtClean="0">
                <a:solidFill>
                  <a:srgbClr val="002060"/>
                </a:solidFill>
              </a:rPr>
              <a:t> слово “вороги” – "</a:t>
            </a:r>
            <a:r>
              <a:rPr lang="ru-RU" b="1" dirty="0" err="1" smtClean="0">
                <a:solidFill>
                  <a:srgbClr val="002060"/>
                </a:solidFill>
              </a:rPr>
              <a:t>вороженьки</a:t>
            </a:r>
            <a:r>
              <a:rPr lang="ru-RU" b="1" dirty="0" smtClean="0">
                <a:solidFill>
                  <a:srgbClr val="002060"/>
                </a:solidFill>
              </a:rPr>
              <a:t>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7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5888"/>
            <a:ext cx="9450388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136904" cy="619268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002060"/>
                </a:solidFill>
              </a:rPr>
              <a:t>Найдовше</a:t>
            </a:r>
            <a:r>
              <a:rPr lang="ru-RU" b="1" dirty="0" smtClean="0">
                <a:solidFill>
                  <a:srgbClr val="002060"/>
                </a:solidFill>
              </a:rPr>
              <a:t> слово </a:t>
            </a:r>
            <a:r>
              <a:rPr lang="ru-RU" b="1" dirty="0" err="1" smtClean="0">
                <a:solidFill>
                  <a:srgbClr val="002060"/>
                </a:solidFill>
              </a:rPr>
              <a:t>має</a:t>
            </a:r>
            <a:r>
              <a:rPr lang="ru-RU" b="1" dirty="0" smtClean="0">
                <a:solidFill>
                  <a:srgbClr val="002060"/>
                </a:solidFill>
              </a:rPr>
              <a:t> аж </a:t>
            </a:r>
            <a:r>
              <a:rPr lang="ru-RU" b="1" dirty="0" err="1" smtClean="0">
                <a:solidFill>
                  <a:srgbClr val="002060"/>
                </a:solidFill>
              </a:rPr>
              <a:t>тридцять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літер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Воно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означає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хімікат</a:t>
            </a:r>
            <a:r>
              <a:rPr lang="ru-RU" b="1" dirty="0" smtClean="0">
                <a:solidFill>
                  <a:srgbClr val="002060"/>
                </a:solidFill>
              </a:rPr>
              <a:t> для </a:t>
            </a:r>
            <a:r>
              <a:rPr lang="ru-RU" b="1" dirty="0" err="1" smtClean="0">
                <a:solidFill>
                  <a:srgbClr val="002060"/>
                </a:solidFill>
              </a:rPr>
              <a:t>боротьби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шкідниками</a:t>
            </a:r>
            <a:r>
              <a:rPr lang="ru-RU" b="1" dirty="0" smtClean="0">
                <a:solidFill>
                  <a:srgbClr val="002060"/>
                </a:solidFill>
              </a:rPr>
              <a:t>: "</a:t>
            </a:r>
            <a:r>
              <a:rPr lang="ru-RU" b="1" dirty="0" err="1" smtClean="0">
                <a:solidFill>
                  <a:srgbClr val="002060"/>
                </a:solidFill>
              </a:rPr>
              <a:t>дихлордифенілтрихлорметилметан</a:t>
            </a:r>
            <a:r>
              <a:rPr lang="ru-RU" b="1" dirty="0" smtClean="0">
                <a:solidFill>
                  <a:srgbClr val="002060"/>
                </a:solidFill>
              </a:rPr>
              <a:t>".</a:t>
            </a:r>
          </a:p>
          <a:p>
            <a:pPr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002060"/>
                </a:solidFill>
              </a:rPr>
              <a:t>Українська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відрізняється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споріднених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слов'янських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тим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ній</a:t>
            </a:r>
            <a:r>
              <a:rPr lang="ru-RU" b="1" dirty="0" smtClean="0">
                <a:solidFill>
                  <a:srgbClr val="002060"/>
                </a:solidFill>
              </a:rPr>
              <a:t> є </a:t>
            </a:r>
            <a:r>
              <a:rPr lang="ru-RU" b="1" dirty="0" err="1" smtClean="0">
                <a:solidFill>
                  <a:srgbClr val="002060"/>
                </a:solidFill>
              </a:rPr>
              <a:t>сьомий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кличний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відмінок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Українську мову </a:t>
            </a:r>
            <a:r>
              <a:rPr lang="ru-RU" b="1" dirty="0" err="1" smtClean="0">
                <a:solidFill>
                  <a:srgbClr val="002060"/>
                </a:solidFill>
              </a:rPr>
              <a:t>намагалися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заборонити</a:t>
            </a:r>
            <a:r>
              <a:rPr lang="ru-RU" b="1" dirty="0" smtClean="0">
                <a:solidFill>
                  <a:srgbClr val="002060"/>
                </a:solidFill>
              </a:rPr>
              <a:t> 134 рази. Наша </a:t>
            </a:r>
            <a:r>
              <a:rPr lang="ru-RU" b="1" dirty="0" err="1" smtClean="0">
                <a:solidFill>
                  <a:srgbClr val="002060"/>
                </a:solidFill>
              </a:rPr>
              <a:t>мова</a:t>
            </a:r>
            <a:r>
              <a:rPr lang="ru-RU" b="1" dirty="0" smtClean="0">
                <a:solidFill>
                  <a:srgbClr val="002060"/>
                </a:solidFill>
              </a:rPr>
              <a:t> пережила 4 </a:t>
            </a:r>
            <a:r>
              <a:rPr lang="ru-RU" b="1" dirty="0" err="1" smtClean="0">
                <a:solidFill>
                  <a:srgbClr val="002060"/>
                </a:solidFill>
              </a:rPr>
              <a:t>століття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репресій</a:t>
            </a:r>
            <a:r>
              <a:rPr lang="ru-RU" b="1" dirty="0" smtClean="0">
                <a:solidFill>
                  <a:srgbClr val="002060"/>
                </a:solidFill>
              </a:rPr>
              <a:t> і </a:t>
            </a:r>
            <a:r>
              <a:rPr lang="ru-RU" b="1" dirty="0" err="1" smtClean="0">
                <a:solidFill>
                  <a:srgbClr val="002060"/>
                </a:solidFill>
              </a:rPr>
              <a:t>лінгвоциду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Найвідомішим</a:t>
            </a:r>
            <a:r>
              <a:rPr lang="ru-RU" b="1" dirty="0" smtClean="0">
                <a:solidFill>
                  <a:srgbClr val="002060"/>
                </a:solidFill>
              </a:rPr>
              <a:t> документом про </a:t>
            </a:r>
            <a:r>
              <a:rPr lang="ru-RU" b="1" dirty="0" err="1" smtClean="0">
                <a:solidFill>
                  <a:srgbClr val="002060"/>
                </a:solidFill>
              </a:rPr>
              <a:t>заборону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української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мови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вважається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Валуївський</a:t>
            </a:r>
            <a:r>
              <a:rPr lang="ru-RU" b="1" dirty="0" smtClean="0">
                <a:solidFill>
                  <a:srgbClr val="002060"/>
                </a:solidFill>
              </a:rPr>
              <a:t> циркуляр, </a:t>
            </a:r>
            <a:r>
              <a:rPr lang="ru-RU" b="1" dirty="0" err="1" smtClean="0">
                <a:solidFill>
                  <a:srgbClr val="002060"/>
                </a:solidFill>
              </a:rPr>
              <a:t>який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мав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русифікувати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українців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0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5888"/>
            <a:ext cx="9450388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28945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002060"/>
                </a:solidFill>
              </a:rPr>
              <a:t>Найуживанішою</a:t>
            </a:r>
            <a:r>
              <a:rPr lang="ru-RU" b="1" dirty="0" smtClean="0">
                <a:solidFill>
                  <a:srgbClr val="002060"/>
                </a:solidFill>
              </a:rPr>
              <a:t> буквою з </a:t>
            </a:r>
            <a:r>
              <a:rPr lang="ru-RU" b="1" dirty="0" err="1" smtClean="0">
                <a:solidFill>
                  <a:srgbClr val="002060"/>
                </a:solidFill>
              </a:rPr>
              <a:t>українського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алфавіту</a:t>
            </a:r>
            <a:r>
              <a:rPr lang="ru-RU" b="1" dirty="0" smtClean="0">
                <a:solidFill>
                  <a:srgbClr val="002060"/>
                </a:solidFill>
              </a:rPr>
              <a:t> в словах є </a:t>
            </a:r>
            <a:r>
              <a:rPr lang="ru-RU" b="1" dirty="0" err="1" smtClean="0">
                <a:solidFill>
                  <a:srgbClr val="002060"/>
                </a:solidFill>
              </a:rPr>
              <a:t>літера</a:t>
            </a:r>
            <a:r>
              <a:rPr lang="ru-RU" b="1" dirty="0" smtClean="0">
                <a:solidFill>
                  <a:srgbClr val="002060"/>
                </a:solidFill>
              </a:rPr>
              <a:t> "п"; </a:t>
            </a:r>
            <a:r>
              <a:rPr lang="ru-RU" b="1" dirty="0" err="1" smtClean="0">
                <a:solidFill>
                  <a:srgbClr val="002060"/>
                </a:solidFill>
              </a:rPr>
              <a:t>саме</a:t>
            </a:r>
            <a:r>
              <a:rPr lang="ru-RU" b="1" dirty="0" smtClean="0">
                <a:solidFill>
                  <a:srgbClr val="002060"/>
                </a:solidFill>
              </a:rPr>
              <a:t> з </a:t>
            </a:r>
            <a:r>
              <a:rPr lang="ru-RU" b="1" dirty="0" err="1" smtClean="0">
                <a:solidFill>
                  <a:srgbClr val="002060"/>
                </a:solidFill>
              </a:rPr>
              <a:t>неї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починається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найбільша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кількість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слів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Найменш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уживаною</a:t>
            </a:r>
            <a:r>
              <a:rPr lang="ru-RU" b="1" dirty="0" smtClean="0">
                <a:solidFill>
                  <a:srgbClr val="002060"/>
                </a:solidFill>
              </a:rPr>
              <a:t> буквою з </a:t>
            </a:r>
            <a:r>
              <a:rPr lang="ru-RU" b="1" dirty="0" err="1" smtClean="0">
                <a:solidFill>
                  <a:srgbClr val="002060"/>
                </a:solidFill>
              </a:rPr>
              <a:t>українського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алфавіту</a:t>
            </a:r>
            <a:r>
              <a:rPr lang="ru-RU" b="1" dirty="0" smtClean="0">
                <a:solidFill>
                  <a:srgbClr val="002060"/>
                </a:solidFill>
              </a:rPr>
              <a:t> в словах є </a:t>
            </a:r>
            <a:r>
              <a:rPr lang="ru-RU" b="1" dirty="0" err="1" smtClean="0">
                <a:solidFill>
                  <a:srgbClr val="002060"/>
                </a:solidFill>
              </a:rPr>
              <a:t>літера</a:t>
            </a:r>
            <a:r>
              <a:rPr lang="ru-RU" b="1" dirty="0" smtClean="0">
                <a:solidFill>
                  <a:srgbClr val="002060"/>
                </a:solidFill>
              </a:rPr>
              <a:t> "ф". </a:t>
            </a:r>
            <a:r>
              <a:rPr lang="ru-RU" b="1" dirty="0" err="1" smtClean="0">
                <a:solidFill>
                  <a:srgbClr val="002060"/>
                </a:solidFill>
              </a:rPr>
              <a:t>Наявність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цієї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літери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слові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вказує</a:t>
            </a:r>
            <a:r>
              <a:rPr lang="ru-RU" b="1" dirty="0" smtClean="0">
                <a:solidFill>
                  <a:srgbClr val="002060"/>
                </a:solidFill>
              </a:rPr>
              <a:t> на те,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слово є </a:t>
            </a:r>
            <a:r>
              <a:rPr lang="ru-RU" b="1" dirty="0" err="1" smtClean="0">
                <a:solidFill>
                  <a:srgbClr val="002060"/>
                </a:solidFill>
              </a:rPr>
              <a:t>іншомовним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ru-RU" b="1" dirty="0" err="1" smtClean="0">
                <a:solidFill>
                  <a:srgbClr val="002060"/>
                </a:solidFill>
              </a:rPr>
              <a:t>запозиченим</a:t>
            </a:r>
            <a:r>
              <a:rPr lang="ru-RU" b="1" dirty="0" smtClean="0">
                <a:solidFill>
                  <a:srgbClr val="002060"/>
                </a:solidFill>
              </a:rPr>
              <a:t>).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У </a:t>
            </a:r>
            <a:r>
              <a:rPr lang="ru-RU" b="1" dirty="0" err="1" smtClean="0">
                <a:solidFill>
                  <a:srgbClr val="002060"/>
                </a:solidFill>
              </a:rPr>
              <a:t>нашій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мові</a:t>
            </a:r>
            <a:r>
              <a:rPr lang="ru-RU" b="1" dirty="0" smtClean="0">
                <a:solidFill>
                  <a:srgbClr val="002060"/>
                </a:solidFill>
              </a:rPr>
              <a:t> є </a:t>
            </a:r>
            <a:r>
              <a:rPr lang="ru-RU" b="1" dirty="0" err="1" smtClean="0">
                <a:solidFill>
                  <a:srgbClr val="002060"/>
                </a:solidFill>
              </a:rPr>
              <a:t>особливі</a:t>
            </a:r>
            <a:r>
              <a:rPr lang="ru-RU" b="1" dirty="0" smtClean="0">
                <a:solidFill>
                  <a:srgbClr val="002060"/>
                </a:solidFill>
              </a:rPr>
              <a:t> слова – </a:t>
            </a:r>
            <a:r>
              <a:rPr lang="ru-RU" b="1" dirty="0" err="1" smtClean="0">
                <a:solidFill>
                  <a:srgbClr val="002060"/>
                </a:solidFill>
              </a:rPr>
              <a:t>паліндроми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Це</a:t>
            </a:r>
            <a:r>
              <a:rPr lang="ru-RU" b="1" dirty="0" smtClean="0">
                <a:solidFill>
                  <a:srgbClr val="002060"/>
                </a:solidFill>
              </a:rPr>
              <a:t> так </a:t>
            </a:r>
            <a:r>
              <a:rPr lang="ru-RU" b="1" dirty="0" err="1" smtClean="0">
                <a:solidFill>
                  <a:srgbClr val="002060"/>
                </a:solidFill>
              </a:rPr>
              <a:t>звані</a:t>
            </a:r>
            <a:r>
              <a:rPr lang="ru-RU" b="1" dirty="0" smtClean="0">
                <a:solidFill>
                  <a:srgbClr val="002060"/>
                </a:solidFill>
              </a:rPr>
              <a:t> "</a:t>
            </a:r>
            <a:r>
              <a:rPr lang="ru-RU" b="1" dirty="0" err="1" smtClean="0">
                <a:solidFill>
                  <a:srgbClr val="002060"/>
                </a:solidFill>
              </a:rPr>
              <a:t>дзеркальні</a:t>
            </a:r>
            <a:r>
              <a:rPr lang="ru-RU" b="1" dirty="0" smtClean="0">
                <a:solidFill>
                  <a:srgbClr val="002060"/>
                </a:solidFill>
              </a:rPr>
              <a:t>" </a:t>
            </a:r>
            <a:r>
              <a:rPr lang="ru-RU" b="1" dirty="0" err="1" smtClean="0">
                <a:solidFill>
                  <a:srgbClr val="002060"/>
                </a:solidFill>
              </a:rPr>
              <a:t>фрази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або</a:t>
            </a:r>
            <a:r>
              <a:rPr lang="ru-RU" b="1" dirty="0" smtClean="0">
                <a:solidFill>
                  <a:srgbClr val="002060"/>
                </a:solidFill>
              </a:rPr>
              <a:t> слова: </a:t>
            </a:r>
            <a:r>
              <a:rPr lang="ru-RU" b="1" dirty="0" err="1" smtClean="0">
                <a:solidFill>
                  <a:srgbClr val="002060"/>
                </a:solidFill>
              </a:rPr>
              <a:t>їх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можна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читати</a:t>
            </a:r>
            <a:r>
              <a:rPr lang="ru-RU" b="1" dirty="0" smtClean="0">
                <a:solidFill>
                  <a:srgbClr val="002060"/>
                </a:solidFill>
              </a:rPr>
              <a:t> як </a:t>
            </a:r>
            <a:r>
              <a:rPr lang="ru-RU" b="1" dirty="0" err="1" smtClean="0">
                <a:solidFill>
                  <a:srgbClr val="002060"/>
                </a:solidFill>
              </a:rPr>
              <a:t>зліва</a:t>
            </a:r>
            <a:r>
              <a:rPr lang="ru-RU" b="1" dirty="0" smtClean="0">
                <a:solidFill>
                  <a:srgbClr val="002060"/>
                </a:solidFill>
              </a:rPr>
              <a:t> направо, так і справа </a:t>
            </a:r>
            <a:r>
              <a:rPr lang="ru-RU" b="1" dirty="0" err="1" smtClean="0">
                <a:solidFill>
                  <a:srgbClr val="002060"/>
                </a:solidFill>
              </a:rPr>
              <a:t>наліво</a:t>
            </a:r>
            <a:r>
              <a:rPr lang="ru-RU" b="1" dirty="0" smtClean="0">
                <a:solidFill>
                  <a:srgbClr val="002060"/>
                </a:solidFill>
              </a:rPr>
              <a:t>. Ось </a:t>
            </a:r>
            <a:r>
              <a:rPr lang="ru-RU" b="1" dirty="0" err="1" smtClean="0">
                <a:solidFill>
                  <a:srgbClr val="002060"/>
                </a:solidFill>
              </a:rPr>
              <a:t>приміром</a:t>
            </a:r>
            <a:r>
              <a:rPr lang="ru-RU" b="1" dirty="0" smtClean="0">
                <a:solidFill>
                  <a:srgbClr val="002060"/>
                </a:solidFill>
              </a:rPr>
              <a:t> "Я несу </a:t>
            </a:r>
            <a:r>
              <a:rPr lang="ru-RU" b="1" dirty="0" err="1" smtClean="0">
                <a:solidFill>
                  <a:srgbClr val="002060"/>
                </a:solidFill>
              </a:rPr>
              <a:t>гусеня</a:t>
            </a:r>
            <a:r>
              <a:rPr lang="ru-RU" b="1" dirty="0" smtClean="0">
                <a:solidFill>
                  <a:srgbClr val="002060"/>
                </a:solidFill>
              </a:rPr>
              <a:t>" </a:t>
            </a:r>
            <a:r>
              <a:rPr lang="ru-RU" b="1" dirty="0" err="1" smtClean="0">
                <a:solidFill>
                  <a:srgbClr val="002060"/>
                </a:solidFill>
              </a:rPr>
              <a:t>або</a:t>
            </a:r>
            <a:r>
              <a:rPr lang="ru-RU" b="1" dirty="0" smtClean="0">
                <a:solidFill>
                  <a:srgbClr val="002060"/>
                </a:solidFill>
              </a:rPr>
              <a:t> ж "ротатор".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50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72"/>
            <a:ext cx="9297988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Як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довго</a:t>
            </a:r>
            <a:r>
              <a:rPr lang="ru-RU" sz="3600" b="1" i="1" dirty="0" smtClean="0">
                <a:solidFill>
                  <a:srgbClr val="7030A0"/>
                </a:solidFill>
              </a:rPr>
              <a:t> ждали ми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своєї</a:t>
            </a:r>
            <a:r>
              <a:rPr lang="ru-RU" sz="3600" b="1" i="1" dirty="0" smtClean="0">
                <a:solidFill>
                  <a:srgbClr val="7030A0"/>
                </a:solidFill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волі</a:t>
            </a:r>
            <a:r>
              <a:rPr lang="ru-RU" sz="3600" b="1" i="1" dirty="0" smtClean="0">
                <a:solidFill>
                  <a:srgbClr val="7030A0"/>
                </a:solidFill>
              </a:rPr>
              <a:t> слова.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І ось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воно</a:t>
            </a:r>
            <a:r>
              <a:rPr lang="ru-RU" sz="3600" b="1" i="1" dirty="0" smtClean="0">
                <a:solidFill>
                  <a:srgbClr val="7030A0"/>
                </a:solidFill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співа</a:t>
            </a:r>
            <a:r>
              <a:rPr lang="ru-RU" sz="3600" b="1" i="1" dirty="0" smtClean="0">
                <a:solidFill>
                  <a:srgbClr val="7030A0"/>
                </a:solidFill>
              </a:rPr>
              <a:t>,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бринить</a:t>
            </a:r>
            <a:r>
              <a:rPr lang="ru-RU" sz="3600" b="1" i="1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3600" b="1" i="1" dirty="0" err="1" smtClean="0">
                <a:solidFill>
                  <a:srgbClr val="7030A0"/>
                </a:solidFill>
              </a:rPr>
              <a:t>Бринить</a:t>
            </a:r>
            <a:r>
              <a:rPr lang="ru-RU" sz="3600" b="1" i="1" dirty="0" smtClean="0">
                <a:solidFill>
                  <a:srgbClr val="7030A0"/>
                </a:solidFill>
              </a:rPr>
              <a:t>,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співає</a:t>
            </a:r>
            <a:r>
              <a:rPr lang="ru-RU" sz="3600" b="1" i="1" dirty="0" smtClean="0">
                <a:solidFill>
                  <a:srgbClr val="7030A0"/>
                </a:solidFill>
              </a:rPr>
              <a:t> наша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мова</a:t>
            </a:r>
            <a:r>
              <a:rPr lang="ru-RU" sz="3600" b="1" i="1" dirty="0" smtClean="0">
                <a:solidFill>
                  <a:srgbClr val="7030A0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3600" b="1" i="1" dirty="0" err="1" smtClean="0">
                <a:solidFill>
                  <a:srgbClr val="7030A0"/>
                </a:solidFill>
              </a:rPr>
              <a:t>Чарує</a:t>
            </a:r>
            <a:r>
              <a:rPr lang="ru-RU" sz="3600" b="1" i="1" dirty="0" smtClean="0">
                <a:solidFill>
                  <a:srgbClr val="7030A0"/>
                </a:solidFill>
              </a:rPr>
              <a:t>,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тішить</a:t>
            </a:r>
            <a:r>
              <a:rPr lang="ru-RU" sz="3600" b="1" i="1" dirty="0" smtClean="0">
                <a:solidFill>
                  <a:srgbClr val="7030A0"/>
                </a:solidFill>
              </a:rPr>
              <a:t> і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п’янить</a:t>
            </a:r>
            <a:r>
              <a:rPr lang="ru-RU" sz="3600" b="1" i="1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3600" b="1" i="1" dirty="0">
                <a:solidFill>
                  <a:srgbClr val="7030A0"/>
                </a:solidFill>
              </a:rPr>
              <a:t> </a:t>
            </a:r>
            <a:endParaRPr lang="ru-RU" sz="3600" b="1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3600" b="1" i="1" dirty="0">
                <a:solidFill>
                  <a:srgbClr val="7030A0"/>
                </a:solidFill>
              </a:rPr>
              <a:t> </a:t>
            </a:r>
            <a:r>
              <a:rPr lang="ru-RU" sz="3600" b="1" i="1" dirty="0" smtClean="0">
                <a:solidFill>
                  <a:srgbClr val="7030A0"/>
                </a:solidFill>
              </a:rPr>
              <a:t>                                     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Олександр</a:t>
            </a:r>
            <a:r>
              <a:rPr lang="ru-RU" sz="3600" b="1" i="1" dirty="0" smtClean="0">
                <a:solidFill>
                  <a:srgbClr val="7030A0"/>
                </a:solidFill>
              </a:rPr>
              <a:t> Олесь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5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4488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Кожного року 21 лютого увесь </a:t>
            </a:r>
            <a:r>
              <a:rPr lang="ru-RU" b="1" dirty="0" err="1" smtClean="0">
                <a:solidFill>
                  <a:srgbClr val="002060"/>
                </a:solidFill>
              </a:rPr>
              <a:t>світ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відзначає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Міжнародний</a:t>
            </a:r>
            <a:r>
              <a:rPr lang="ru-RU" b="1" dirty="0" smtClean="0">
                <a:solidFill>
                  <a:srgbClr val="002060"/>
                </a:solidFill>
              </a:rPr>
              <a:t> день </a:t>
            </a:r>
            <a:r>
              <a:rPr lang="ru-RU" b="1" dirty="0" err="1" smtClean="0">
                <a:solidFill>
                  <a:srgbClr val="002060"/>
                </a:solidFill>
              </a:rPr>
              <a:t>рідної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мови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Це</a:t>
            </a:r>
            <a:r>
              <a:rPr lang="ru-RU" b="1" dirty="0" smtClean="0">
                <a:solidFill>
                  <a:srgbClr val="002060"/>
                </a:solidFill>
              </a:rPr>
              <a:t> свято </a:t>
            </a:r>
            <a:r>
              <a:rPr lang="ru-RU" b="1" dirty="0" err="1" smtClean="0">
                <a:solidFill>
                  <a:srgbClr val="002060"/>
                </a:solidFill>
              </a:rPr>
              <a:t>досить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молоде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Воно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було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запроваджено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листопаді</a:t>
            </a:r>
            <a:r>
              <a:rPr lang="ru-RU" b="1" dirty="0" smtClean="0">
                <a:solidFill>
                  <a:srgbClr val="002060"/>
                </a:solidFill>
              </a:rPr>
              <a:t> 1999 року </a:t>
            </a:r>
            <a:r>
              <a:rPr lang="ru-RU" b="1" dirty="0" err="1" smtClean="0">
                <a:solidFill>
                  <a:srgbClr val="002060"/>
                </a:solidFill>
              </a:rPr>
              <a:t>згідно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тридцятої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сесії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Генеральної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конференції</a:t>
            </a:r>
            <a:r>
              <a:rPr lang="ru-RU" b="1" dirty="0" smtClean="0">
                <a:solidFill>
                  <a:srgbClr val="002060"/>
                </a:solidFill>
              </a:rPr>
              <a:t> ЮНЕСКО з метою </a:t>
            </a:r>
            <a:r>
              <a:rPr lang="ru-RU" b="1" dirty="0" err="1" smtClean="0">
                <a:solidFill>
                  <a:srgbClr val="002060"/>
                </a:solidFill>
              </a:rPr>
              <a:t>захисту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мовної</a:t>
            </a:r>
            <a:r>
              <a:rPr lang="ru-RU" b="1" dirty="0" smtClean="0">
                <a:solidFill>
                  <a:srgbClr val="002060"/>
                </a:solidFill>
              </a:rPr>
              <a:t> й </a:t>
            </a:r>
            <a:r>
              <a:rPr lang="ru-RU" b="1" dirty="0" err="1" smtClean="0">
                <a:solidFill>
                  <a:srgbClr val="002060"/>
                </a:solidFill>
              </a:rPr>
              <a:t>культурної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багатоманітності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Історія</a:t>
            </a:r>
            <a:r>
              <a:rPr lang="ru-RU" b="1" dirty="0" smtClean="0">
                <a:solidFill>
                  <a:srgbClr val="002060"/>
                </a:solidFill>
              </a:rPr>
              <a:t> свята, на жаль, </a:t>
            </a:r>
            <a:r>
              <a:rPr lang="ru-RU" b="1" dirty="0" err="1" smtClean="0">
                <a:solidFill>
                  <a:srgbClr val="002060"/>
                </a:solidFill>
              </a:rPr>
              <a:t>має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трагічний</a:t>
            </a:r>
            <a:r>
              <a:rPr lang="ru-RU" b="1" dirty="0" smtClean="0">
                <a:solidFill>
                  <a:srgbClr val="002060"/>
                </a:solidFill>
              </a:rPr>
              <a:t> початок.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5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5888"/>
            <a:ext cx="9450388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136904" cy="5649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21 лютого 1952 року у Бангладеш (</a:t>
            </a:r>
            <a:r>
              <a:rPr lang="ru-RU" b="1" dirty="0" err="1">
                <a:solidFill>
                  <a:srgbClr val="002060"/>
                </a:solidFill>
              </a:rPr>
              <a:t>Східний</a:t>
            </a:r>
            <a:r>
              <a:rPr lang="ru-RU" b="1" dirty="0">
                <a:solidFill>
                  <a:srgbClr val="002060"/>
                </a:solidFill>
              </a:rPr>
              <a:t> Пакистан) </a:t>
            </a:r>
            <a:r>
              <a:rPr lang="ru-RU" b="1" dirty="0" err="1">
                <a:solidFill>
                  <a:srgbClr val="002060"/>
                </a:solidFill>
              </a:rPr>
              <a:t>пакистанська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влада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жорстоко</a:t>
            </a:r>
            <a:r>
              <a:rPr lang="ru-RU" b="1" dirty="0">
                <a:solidFill>
                  <a:srgbClr val="002060"/>
                </a:solidFill>
              </a:rPr>
              <a:t> придушила </a:t>
            </a:r>
            <a:r>
              <a:rPr lang="ru-RU" b="1" dirty="0" err="1">
                <a:solidFill>
                  <a:srgbClr val="002060"/>
                </a:solidFill>
              </a:rPr>
              <a:t>демонстрацію</a:t>
            </a:r>
            <a:r>
              <a:rPr lang="ru-RU" b="1" dirty="0">
                <a:solidFill>
                  <a:srgbClr val="002060"/>
                </a:solidFill>
              </a:rPr>
              <a:t> людей, </a:t>
            </a:r>
            <a:r>
              <a:rPr lang="ru-RU" b="1" dirty="0" err="1">
                <a:solidFill>
                  <a:srgbClr val="002060"/>
                </a:solidFill>
              </a:rPr>
              <a:t>які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виражали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свій</a:t>
            </a:r>
            <a:r>
              <a:rPr lang="ru-RU" b="1" dirty="0">
                <a:solidFill>
                  <a:srgbClr val="002060"/>
                </a:solidFill>
              </a:rPr>
              <a:t> протест </a:t>
            </a:r>
            <a:r>
              <a:rPr lang="ru-RU" b="1" dirty="0" err="1">
                <a:solidFill>
                  <a:srgbClr val="002060"/>
                </a:solidFill>
              </a:rPr>
              <a:t>проти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урядової</a:t>
            </a:r>
            <a:r>
              <a:rPr lang="ru-RU" b="1" dirty="0">
                <a:solidFill>
                  <a:srgbClr val="002060"/>
                </a:solidFill>
              </a:rPr>
              <a:t> заборони на </a:t>
            </a:r>
            <a:r>
              <a:rPr lang="ru-RU" b="1" dirty="0" err="1">
                <a:solidFill>
                  <a:srgbClr val="002060"/>
                </a:solidFill>
              </a:rPr>
              <a:t>використання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країні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своєї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рідної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бенгальської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мови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Відтоді</a:t>
            </a:r>
            <a:r>
              <a:rPr lang="ru-RU" b="1" dirty="0">
                <a:solidFill>
                  <a:srgbClr val="002060"/>
                </a:solidFill>
              </a:rPr>
              <a:t> кожного року Бангладеш </a:t>
            </a:r>
            <a:r>
              <a:rPr lang="ru-RU" b="1" dirty="0" err="1">
                <a:solidFill>
                  <a:srgbClr val="002060"/>
                </a:solidFill>
              </a:rPr>
              <a:t>відзначає</a:t>
            </a:r>
            <a:r>
              <a:rPr lang="ru-RU" b="1" dirty="0">
                <a:solidFill>
                  <a:srgbClr val="002060"/>
                </a:solidFill>
              </a:rPr>
              <a:t> день </a:t>
            </a:r>
            <a:r>
              <a:rPr lang="ru-RU" b="1" dirty="0" err="1">
                <a:solidFill>
                  <a:srgbClr val="002060"/>
                </a:solidFill>
              </a:rPr>
              <a:t>полеглих</a:t>
            </a:r>
            <a:r>
              <a:rPr lang="ru-RU" b="1" dirty="0">
                <a:solidFill>
                  <a:srgbClr val="002060"/>
                </a:solidFill>
              </a:rPr>
              <a:t> за </a:t>
            </a:r>
            <a:r>
              <a:rPr lang="ru-RU" b="1" dirty="0" err="1">
                <a:solidFill>
                  <a:srgbClr val="002060"/>
                </a:solidFill>
              </a:rPr>
              <a:t>рідну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мову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Саме</a:t>
            </a:r>
            <a:r>
              <a:rPr lang="ru-RU" b="1" dirty="0">
                <a:solidFill>
                  <a:srgbClr val="002060"/>
                </a:solidFill>
              </a:rPr>
              <a:t> за </a:t>
            </a:r>
            <a:r>
              <a:rPr lang="ru-RU" b="1" dirty="0" err="1">
                <a:solidFill>
                  <a:srgbClr val="002060"/>
                </a:solidFill>
              </a:rPr>
              <a:t>пропозицією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цієї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країни</a:t>
            </a:r>
            <a:r>
              <a:rPr lang="ru-RU" b="1" dirty="0">
                <a:solidFill>
                  <a:srgbClr val="002060"/>
                </a:solidFill>
              </a:rPr>
              <a:t> ЮНЕСКО проголосило 21 лютого </a:t>
            </a:r>
            <a:r>
              <a:rPr lang="ru-RU" b="1" dirty="0" err="1">
                <a:solidFill>
                  <a:srgbClr val="002060"/>
                </a:solidFill>
              </a:rPr>
              <a:t>Міжнародним</a:t>
            </a:r>
            <a:r>
              <a:rPr lang="ru-RU" b="1" dirty="0">
                <a:solidFill>
                  <a:srgbClr val="002060"/>
                </a:solidFill>
              </a:rPr>
              <a:t> днем </a:t>
            </a:r>
            <a:r>
              <a:rPr lang="ru-RU" b="1" dirty="0" err="1">
                <a:solidFill>
                  <a:srgbClr val="002060"/>
                </a:solidFill>
              </a:rPr>
              <a:t>рідної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мови</a:t>
            </a:r>
            <a:r>
              <a:rPr lang="ru-RU" b="1" dirty="0">
                <a:solidFill>
                  <a:srgbClr val="002060"/>
                </a:solidFill>
              </a:rPr>
              <a:t>. А </a:t>
            </a:r>
            <a:r>
              <a:rPr lang="ru-RU" b="1" dirty="0" err="1">
                <a:solidFill>
                  <a:srgbClr val="002060"/>
                </a:solidFill>
              </a:rPr>
              <a:t>починаючи</a:t>
            </a:r>
            <a:r>
              <a:rPr lang="ru-RU" b="1" dirty="0">
                <a:solidFill>
                  <a:srgbClr val="002060"/>
                </a:solidFill>
              </a:rPr>
              <a:t> з 21 лютого 2000 року, </a:t>
            </a:r>
            <a:r>
              <a:rPr lang="ru-RU" b="1" dirty="0" err="1">
                <a:solidFill>
                  <a:srgbClr val="002060"/>
                </a:solidFill>
              </a:rPr>
              <a:t>цей</a:t>
            </a:r>
            <a:r>
              <a:rPr lang="ru-RU" b="1" dirty="0">
                <a:solidFill>
                  <a:srgbClr val="002060"/>
                </a:solidFill>
              </a:rPr>
              <a:t> день </a:t>
            </a:r>
            <a:r>
              <a:rPr lang="ru-RU" b="1" dirty="0" err="1">
                <a:solidFill>
                  <a:srgbClr val="002060"/>
                </a:solidFill>
              </a:rPr>
              <a:t>відзначаємо</a:t>
            </a:r>
            <a:r>
              <a:rPr lang="ru-RU" b="1" dirty="0">
                <a:solidFill>
                  <a:srgbClr val="002060"/>
                </a:solidFill>
              </a:rPr>
              <a:t> і ми, </a:t>
            </a:r>
            <a:r>
              <a:rPr lang="ru-RU" b="1" dirty="0" err="1">
                <a:solidFill>
                  <a:srgbClr val="002060"/>
                </a:solidFill>
              </a:rPr>
              <a:t>українці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8244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5888"/>
            <a:ext cx="9450388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7920880" cy="5937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Мова</a:t>
            </a:r>
            <a:r>
              <a:rPr lang="ru-RU" b="1" dirty="0" smtClean="0">
                <a:solidFill>
                  <a:srgbClr val="002060"/>
                </a:solidFill>
              </a:rPr>
              <a:t> — </a:t>
            </a:r>
            <a:r>
              <a:rPr lang="ru-RU" b="1" dirty="0" err="1" smtClean="0">
                <a:solidFill>
                  <a:srgbClr val="002060"/>
                </a:solidFill>
              </a:rPr>
              <a:t>це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історія</a:t>
            </a:r>
            <a:r>
              <a:rPr lang="ru-RU" b="1" dirty="0" smtClean="0">
                <a:solidFill>
                  <a:srgbClr val="002060"/>
                </a:solidFill>
              </a:rPr>
              <a:t> народу,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світогляд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інтелектуальний</a:t>
            </a:r>
            <a:r>
              <a:rPr lang="ru-RU" b="1" dirty="0" smtClean="0">
                <a:solidFill>
                  <a:srgbClr val="002060"/>
                </a:solidFill>
              </a:rPr>
              <a:t> та </a:t>
            </a:r>
            <a:r>
              <a:rPr lang="ru-RU" b="1" dirty="0" err="1" smtClean="0">
                <a:solidFill>
                  <a:srgbClr val="002060"/>
                </a:solidFill>
              </a:rPr>
              <a:t>духовний</a:t>
            </a:r>
            <a:r>
              <a:rPr lang="ru-RU" b="1" dirty="0" smtClean="0">
                <a:solidFill>
                  <a:srgbClr val="002060"/>
                </a:solidFill>
              </a:rPr>
              <a:t> результат </a:t>
            </a:r>
            <a:r>
              <a:rPr lang="ru-RU" b="1" dirty="0" err="1" smtClean="0">
                <a:solidFill>
                  <a:srgbClr val="002060"/>
                </a:solidFill>
              </a:rPr>
              <a:t>кількатисячолітньої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еволюції</a:t>
            </a:r>
            <a:r>
              <a:rPr lang="ru-RU" b="1" dirty="0" smtClean="0">
                <a:solidFill>
                  <a:srgbClr val="002060"/>
                </a:solidFill>
              </a:rPr>
              <a:t> кожного </a:t>
            </a:r>
            <a:r>
              <a:rPr lang="ru-RU" b="1" dirty="0" err="1" smtClean="0">
                <a:solidFill>
                  <a:srgbClr val="002060"/>
                </a:solidFill>
              </a:rPr>
              <a:t>етносу</a:t>
            </a:r>
            <a:r>
              <a:rPr lang="ru-RU" b="1" dirty="0" smtClean="0">
                <a:solidFill>
                  <a:srgbClr val="002060"/>
                </a:solidFill>
              </a:rPr>
              <a:t>. Без </a:t>
            </a:r>
            <a:r>
              <a:rPr lang="ru-RU" b="1" dirty="0" err="1" smtClean="0">
                <a:solidFill>
                  <a:srgbClr val="002060"/>
                </a:solidFill>
              </a:rPr>
              <a:t>своєї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мови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своєї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самобутньої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культури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немає</a:t>
            </a:r>
            <a:r>
              <a:rPr lang="ru-RU" b="1" dirty="0" smtClean="0">
                <a:solidFill>
                  <a:srgbClr val="002060"/>
                </a:solidFill>
              </a:rPr>
              <a:t> народу.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функціонує</a:t>
            </a:r>
            <a:r>
              <a:rPr lang="ru-RU" b="1" dirty="0" smtClean="0">
                <a:solidFill>
                  <a:srgbClr val="002060"/>
                </a:solidFill>
              </a:rPr>
              <a:t> і </a:t>
            </a:r>
            <a:r>
              <a:rPr lang="ru-RU" b="1" dirty="0" err="1" smtClean="0">
                <a:solidFill>
                  <a:srgbClr val="002060"/>
                </a:solidFill>
              </a:rPr>
              <a:t>розвивається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тільки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людському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суспільстві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Це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найважливіший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засіб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спілкування</a:t>
            </a:r>
            <a:r>
              <a:rPr lang="ru-RU" b="1" dirty="0" smtClean="0">
                <a:solidFill>
                  <a:srgbClr val="002060"/>
                </a:solidFill>
              </a:rPr>
              <a:t> людей і </a:t>
            </a:r>
            <a:r>
              <a:rPr lang="ru-RU" b="1" dirty="0" err="1" smtClean="0">
                <a:solidFill>
                  <a:srgbClr val="002060"/>
                </a:solidFill>
              </a:rPr>
              <a:t>пізнання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світу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передачі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досвіду</a:t>
            </a:r>
            <a:r>
              <a:rPr lang="ru-RU" b="1" dirty="0" smtClean="0">
                <a:solidFill>
                  <a:srgbClr val="002060"/>
                </a:solidFill>
              </a:rPr>
              <a:t> з </a:t>
            </a:r>
            <a:r>
              <a:rPr lang="ru-RU" b="1" dirty="0" err="1" smtClean="0">
                <a:solidFill>
                  <a:srgbClr val="002060"/>
                </a:solidFill>
              </a:rPr>
              <a:t>покоління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покоління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Головні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функції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виконує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мова</a:t>
            </a:r>
            <a:r>
              <a:rPr lang="ru-RU" b="1" dirty="0" smtClean="0">
                <a:solidFill>
                  <a:srgbClr val="002060"/>
                </a:solidFill>
              </a:rPr>
              <a:t> — </a:t>
            </a:r>
            <a:r>
              <a:rPr lang="ru-RU" b="1" dirty="0" err="1" smtClean="0">
                <a:solidFill>
                  <a:srgbClr val="002060"/>
                </a:solidFill>
              </a:rPr>
              <a:t>комунікативна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мислеоформлююча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пізнавальна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емоційна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виражальна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тощо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7988" cy="69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7776864" cy="456937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C</a:t>
            </a:r>
            <a:r>
              <a:rPr lang="ru-RU" b="1" dirty="0" err="1" smtClean="0">
                <a:solidFill>
                  <a:srgbClr val="002060"/>
                </a:solidFill>
              </a:rPr>
              <a:t>ьогодні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світі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існує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близько</a:t>
            </a:r>
            <a:r>
              <a:rPr lang="ru-RU" b="1" dirty="0" smtClean="0">
                <a:solidFill>
                  <a:srgbClr val="002060"/>
                </a:solidFill>
              </a:rPr>
              <a:t> 6000 </a:t>
            </a:r>
            <a:r>
              <a:rPr lang="ru-RU" b="1" dirty="0" err="1" smtClean="0">
                <a:solidFill>
                  <a:srgbClr val="002060"/>
                </a:solidFill>
              </a:rPr>
              <a:t>мов</a:t>
            </a:r>
            <a:r>
              <a:rPr lang="ru-RU" b="1" dirty="0" smtClean="0">
                <a:solidFill>
                  <a:srgbClr val="002060"/>
                </a:solidFill>
              </a:rPr>
              <a:t>. На жаль, </a:t>
            </a:r>
            <a:r>
              <a:rPr lang="ru-RU" b="1" dirty="0" err="1" smtClean="0">
                <a:solidFill>
                  <a:srgbClr val="002060"/>
                </a:solidFill>
              </a:rPr>
              <a:t>майже</a:t>
            </a:r>
            <a:r>
              <a:rPr lang="ru-RU" b="1" dirty="0" smtClean="0">
                <a:solidFill>
                  <a:srgbClr val="002060"/>
                </a:solidFill>
              </a:rPr>
              <a:t> половина з них </a:t>
            </a:r>
            <a:r>
              <a:rPr lang="ru-RU" b="1" dirty="0" err="1" smtClean="0">
                <a:solidFill>
                  <a:srgbClr val="002060"/>
                </a:solidFill>
              </a:rPr>
              <a:t>знаходяться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під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загрозою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зникнення</a:t>
            </a:r>
            <a:r>
              <a:rPr lang="ru-RU" b="1" dirty="0" smtClean="0">
                <a:solidFill>
                  <a:srgbClr val="002060"/>
                </a:solidFill>
              </a:rPr>
              <a:t>. На думку </a:t>
            </a:r>
            <a:r>
              <a:rPr lang="ru-RU" b="1" dirty="0" err="1" smtClean="0">
                <a:solidFill>
                  <a:srgbClr val="002060"/>
                </a:solidFill>
              </a:rPr>
              <a:t>фахівців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це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трапляється</a:t>
            </a:r>
            <a:r>
              <a:rPr lang="ru-RU" b="1" dirty="0" smtClean="0">
                <a:solidFill>
                  <a:srgbClr val="002060"/>
                </a:solidFill>
              </a:rPr>
              <a:t> в тому </a:t>
            </a:r>
            <a:r>
              <a:rPr lang="ru-RU" b="1" dirty="0" err="1" smtClean="0">
                <a:solidFill>
                  <a:srgbClr val="002060"/>
                </a:solidFill>
              </a:rPr>
              <a:t>випадку</a:t>
            </a:r>
            <a:r>
              <a:rPr lang="ru-RU" b="1" dirty="0" smtClean="0">
                <a:solidFill>
                  <a:srgbClr val="002060"/>
                </a:solidFill>
              </a:rPr>
              <a:t>, коли </a:t>
            </a:r>
            <a:r>
              <a:rPr lang="ru-RU" b="1" dirty="0" err="1" smtClean="0">
                <a:solidFill>
                  <a:srgbClr val="002060"/>
                </a:solidFill>
              </a:rPr>
              <a:t>її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перестають</a:t>
            </a:r>
            <a:r>
              <a:rPr lang="ru-RU" b="1" dirty="0" smtClean="0">
                <a:solidFill>
                  <a:srgbClr val="002060"/>
                </a:solidFill>
              </a:rPr>
              <a:t>, з </a:t>
            </a:r>
            <a:r>
              <a:rPr lang="ru-RU" b="1" dirty="0" err="1" smtClean="0">
                <a:solidFill>
                  <a:srgbClr val="002060"/>
                </a:solidFill>
              </a:rPr>
              <a:t>тої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чи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іншої</a:t>
            </a:r>
            <a:r>
              <a:rPr lang="ru-RU" b="1" dirty="0" smtClean="0">
                <a:solidFill>
                  <a:srgbClr val="002060"/>
                </a:solidFill>
              </a:rPr>
              <a:t> причини, </a:t>
            </a:r>
            <a:r>
              <a:rPr lang="ru-RU" b="1" dirty="0" err="1" smtClean="0">
                <a:solidFill>
                  <a:srgbClr val="002060"/>
                </a:solidFill>
              </a:rPr>
              <a:t>вживати</a:t>
            </a:r>
            <a:r>
              <a:rPr lang="ru-RU" b="1" dirty="0" smtClean="0">
                <a:solidFill>
                  <a:srgbClr val="002060"/>
                </a:solidFill>
              </a:rPr>
              <a:t> та </a:t>
            </a:r>
            <a:r>
              <a:rPr lang="ru-RU" b="1" dirty="0" err="1" smtClean="0">
                <a:solidFill>
                  <a:srgbClr val="002060"/>
                </a:solidFill>
              </a:rPr>
              <a:t>вивчати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більше</a:t>
            </a:r>
            <a:r>
              <a:rPr lang="ru-RU" b="1" dirty="0" smtClean="0">
                <a:solidFill>
                  <a:srgbClr val="002060"/>
                </a:solidFill>
              </a:rPr>
              <a:t> 30% </a:t>
            </a:r>
            <a:r>
              <a:rPr lang="ru-RU" b="1" dirty="0" err="1" smtClean="0">
                <a:solidFill>
                  <a:srgbClr val="002060"/>
                </a:solidFill>
              </a:rPr>
              <a:t>носіїв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мови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51" y="0"/>
            <a:ext cx="9297988" cy="6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 весь час </a:t>
            </a:r>
            <a:r>
              <a:rPr lang="ru-RU" b="1" dirty="0" err="1" smtClean="0">
                <a:solidFill>
                  <a:srgbClr val="002060"/>
                </a:solidFill>
              </a:rPr>
              <a:t>свого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існування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українська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теж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зазнавала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злети</a:t>
            </a:r>
            <a:r>
              <a:rPr lang="ru-RU" b="1" dirty="0" smtClean="0">
                <a:solidFill>
                  <a:srgbClr val="002060"/>
                </a:solidFill>
              </a:rPr>
              <a:t> і </a:t>
            </a:r>
            <a:r>
              <a:rPr lang="ru-RU" b="1" dirty="0" err="1" smtClean="0">
                <a:solidFill>
                  <a:srgbClr val="002060"/>
                </a:solidFill>
              </a:rPr>
              <a:t>падіння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Сьогодні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згідно</a:t>
            </a:r>
            <a:r>
              <a:rPr lang="ru-RU" b="1" dirty="0" smtClean="0">
                <a:solidFill>
                  <a:srgbClr val="002060"/>
                </a:solidFill>
              </a:rPr>
              <a:t> з </a:t>
            </a:r>
            <a:r>
              <a:rPr lang="ru-RU" b="1" dirty="0" err="1" smtClean="0"/>
              <a:t>Статтею</a:t>
            </a:r>
            <a:r>
              <a:rPr lang="ru-RU" b="1" dirty="0" smtClean="0"/>
              <a:t> 10 </a:t>
            </a:r>
            <a:r>
              <a:rPr lang="ru-RU" b="1" dirty="0" err="1" smtClean="0"/>
              <a:t>Конституції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«Державною </a:t>
            </a:r>
            <a:r>
              <a:rPr lang="ru-RU" b="1" dirty="0" err="1" smtClean="0"/>
              <a:t>мовою</a:t>
            </a:r>
            <a:r>
              <a:rPr lang="ru-RU" b="1" dirty="0" smtClean="0"/>
              <a:t> в </a:t>
            </a:r>
            <a:r>
              <a:rPr lang="ru-RU" b="1" dirty="0" err="1" smtClean="0"/>
              <a:t>Україні</a:t>
            </a:r>
            <a:r>
              <a:rPr lang="ru-RU" b="1" dirty="0" smtClean="0"/>
              <a:t> є </a:t>
            </a:r>
            <a:r>
              <a:rPr lang="ru-RU" b="1" dirty="0" err="1" smtClean="0"/>
              <a:t>українська</a:t>
            </a:r>
            <a:r>
              <a:rPr lang="ru-RU" b="1" dirty="0" smtClean="0"/>
              <a:t> </a:t>
            </a:r>
            <a:r>
              <a:rPr lang="ru-RU" b="1" dirty="0" err="1" smtClean="0"/>
              <a:t>мова</a:t>
            </a:r>
            <a:r>
              <a:rPr lang="ru-RU" b="1" dirty="0" smtClean="0"/>
              <a:t>. </a:t>
            </a:r>
            <a:r>
              <a:rPr lang="ru-RU" b="1" dirty="0" smtClean="0">
                <a:solidFill>
                  <a:srgbClr val="002060"/>
                </a:solidFill>
              </a:rPr>
              <a:t>Держава </a:t>
            </a:r>
            <a:r>
              <a:rPr lang="ru-RU" b="1" dirty="0" err="1" smtClean="0">
                <a:solidFill>
                  <a:srgbClr val="002060"/>
                </a:solidFill>
              </a:rPr>
              <a:t>забезпечує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всебічний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розвиток</a:t>
            </a:r>
            <a:r>
              <a:rPr lang="ru-RU" b="1" dirty="0" smtClean="0">
                <a:solidFill>
                  <a:srgbClr val="002060"/>
                </a:solidFill>
              </a:rPr>
              <a:t> і </a:t>
            </a:r>
            <a:r>
              <a:rPr lang="ru-RU" b="1" dirty="0" err="1" smtClean="0">
                <a:solidFill>
                  <a:srgbClr val="002060"/>
                </a:solidFill>
              </a:rPr>
              <a:t>функціонування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української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мови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усіх</a:t>
            </a:r>
            <a:r>
              <a:rPr lang="ru-RU" b="1" dirty="0" smtClean="0">
                <a:solidFill>
                  <a:srgbClr val="002060"/>
                </a:solidFill>
              </a:rPr>
              <a:t> сферах </a:t>
            </a:r>
            <a:r>
              <a:rPr lang="ru-RU" b="1" dirty="0" err="1" smtClean="0">
                <a:solidFill>
                  <a:srgbClr val="002060"/>
                </a:solidFill>
              </a:rPr>
              <a:t>суспільного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життя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всій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території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України</a:t>
            </a:r>
            <a:r>
              <a:rPr lang="ru-RU" b="1" dirty="0" smtClean="0">
                <a:solidFill>
                  <a:srgbClr val="002060"/>
                </a:solidFill>
              </a:rPr>
              <a:t>».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728" cy="69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136904" cy="4929411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Українською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мовою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розмовляли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наші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діди</a:t>
            </a:r>
            <a:r>
              <a:rPr lang="ru-RU" b="1" dirty="0" smtClean="0">
                <a:solidFill>
                  <a:srgbClr val="002060"/>
                </a:solidFill>
              </a:rPr>
              <a:t> та </a:t>
            </a:r>
            <a:r>
              <a:rPr lang="ru-RU" b="1" dirty="0" err="1" smtClean="0">
                <a:solidFill>
                  <a:srgbClr val="002060"/>
                </a:solidFill>
              </a:rPr>
              <a:t>прадіди</a:t>
            </a:r>
            <a:r>
              <a:rPr lang="ru-RU" b="1" dirty="0" smtClean="0">
                <a:solidFill>
                  <a:srgbClr val="002060"/>
                </a:solidFill>
              </a:rPr>
              <a:t>, а </a:t>
            </a:r>
            <a:r>
              <a:rPr lang="ru-RU" b="1" dirty="0" err="1" smtClean="0">
                <a:solidFill>
                  <a:srgbClr val="002060"/>
                </a:solidFill>
              </a:rPr>
              <a:t>матері</a:t>
            </a:r>
            <a:r>
              <a:rPr lang="ru-RU" b="1" dirty="0" smtClean="0">
                <a:solidFill>
                  <a:srgbClr val="002060"/>
                </a:solidFill>
              </a:rPr>
              <a:t> та </a:t>
            </a:r>
            <a:r>
              <a:rPr lang="ru-RU" b="1" dirty="0" err="1" smtClean="0">
                <a:solidFill>
                  <a:srgbClr val="002060"/>
                </a:solidFill>
              </a:rPr>
              <a:t>бабусі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співали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колискові</a:t>
            </a:r>
            <a:r>
              <a:rPr lang="ru-RU" b="1" dirty="0" smtClean="0">
                <a:solidFill>
                  <a:srgbClr val="002060"/>
                </a:solidFill>
              </a:rPr>
              <a:t>! Народ наш </a:t>
            </a:r>
            <a:r>
              <a:rPr lang="ru-RU" b="1" dirty="0" err="1" smtClean="0">
                <a:solidFill>
                  <a:srgbClr val="002060"/>
                </a:solidFill>
              </a:rPr>
              <a:t>сміявся</a:t>
            </a:r>
            <a:r>
              <a:rPr lang="ru-RU" b="1" dirty="0" smtClean="0">
                <a:solidFill>
                  <a:srgbClr val="002060"/>
                </a:solidFill>
              </a:rPr>
              <a:t> і плакав </a:t>
            </a:r>
            <a:r>
              <a:rPr lang="ru-RU" b="1" dirty="0" err="1" smtClean="0">
                <a:solidFill>
                  <a:srgbClr val="002060"/>
                </a:solidFill>
              </a:rPr>
              <a:t>рідною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мовою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Шануйте</a:t>
            </a:r>
            <a:r>
              <a:rPr lang="ru-RU" b="1" dirty="0" smtClean="0">
                <a:solidFill>
                  <a:srgbClr val="002060"/>
                </a:solidFill>
              </a:rPr>
              <a:t> і </a:t>
            </a:r>
            <a:r>
              <a:rPr lang="ru-RU" b="1" dirty="0" err="1" smtClean="0">
                <a:solidFill>
                  <a:srgbClr val="002060"/>
                </a:solidFill>
              </a:rPr>
              <a:t>любіть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рідну</a:t>
            </a:r>
            <a:r>
              <a:rPr lang="ru-RU" b="1" dirty="0" smtClean="0">
                <a:solidFill>
                  <a:srgbClr val="002060"/>
                </a:solidFill>
              </a:rPr>
              <a:t> мову, </a:t>
            </a:r>
            <a:r>
              <a:rPr lang="ru-RU" b="1" dirty="0" err="1" smtClean="0">
                <a:solidFill>
                  <a:srgbClr val="002060"/>
                </a:solidFill>
              </a:rPr>
              <a:t>піклуйтеся</a:t>
            </a:r>
            <a:r>
              <a:rPr lang="ru-RU" b="1" dirty="0" smtClean="0">
                <a:solidFill>
                  <a:srgbClr val="002060"/>
                </a:solidFill>
              </a:rPr>
              <a:t> про </a:t>
            </a:r>
            <a:r>
              <a:rPr lang="ru-RU" b="1" dirty="0" err="1" smtClean="0">
                <a:solidFill>
                  <a:srgbClr val="002060"/>
                </a:solidFill>
              </a:rPr>
              <a:t>неї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захищайте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розкривайте</a:t>
            </a:r>
            <a:r>
              <a:rPr lang="ru-RU" b="1" dirty="0" smtClean="0">
                <a:solidFill>
                  <a:srgbClr val="002060"/>
                </a:solidFill>
              </a:rPr>
              <a:t> для себе </a:t>
            </a:r>
            <a:r>
              <a:rPr lang="ru-RU" b="1" dirty="0" err="1" smtClean="0">
                <a:solidFill>
                  <a:srgbClr val="002060"/>
                </a:solidFill>
              </a:rPr>
              <a:t>її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велич</a:t>
            </a:r>
            <a:r>
              <a:rPr lang="ru-RU" b="1" dirty="0" smtClean="0">
                <a:solidFill>
                  <a:srgbClr val="002060"/>
                </a:solidFill>
              </a:rPr>
              <a:t> й </a:t>
            </a:r>
            <a:r>
              <a:rPr lang="ru-RU" b="1" dirty="0" err="1" smtClean="0">
                <a:solidFill>
                  <a:srgbClr val="002060"/>
                </a:solidFill>
              </a:rPr>
              <a:t>могутню</a:t>
            </a:r>
            <a:r>
              <a:rPr lang="ru-RU" b="1" dirty="0" smtClean="0">
                <a:solidFill>
                  <a:srgbClr val="002060"/>
                </a:solidFill>
              </a:rPr>
              <a:t> силу. </a:t>
            </a:r>
            <a:r>
              <a:rPr lang="ru-RU" b="1" dirty="0" err="1" smtClean="0">
                <a:solidFill>
                  <a:srgbClr val="002060"/>
                </a:solidFill>
              </a:rPr>
              <a:t>Збережіть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її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усій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чудовій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красі</a:t>
            </a:r>
            <a:r>
              <a:rPr lang="ru-RU" b="1" dirty="0" smtClean="0">
                <a:solidFill>
                  <a:srgbClr val="002060"/>
                </a:solidFill>
              </a:rPr>
              <a:t> для себе й </a:t>
            </a:r>
            <a:r>
              <a:rPr lang="ru-RU" b="1" dirty="0" err="1" smtClean="0">
                <a:solidFill>
                  <a:srgbClr val="002060"/>
                </a:solidFill>
              </a:rPr>
              <a:t>наступних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поколінь</a:t>
            </a:r>
            <a:r>
              <a:rPr lang="ru-RU" b="1" dirty="0" smtClean="0">
                <a:solidFill>
                  <a:srgbClr val="002060"/>
                </a:solidFill>
              </a:rPr>
              <a:t>!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5888"/>
            <a:ext cx="9450388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777686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635" y="-77447"/>
            <a:ext cx="8676456" cy="1340768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53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900" b="1" dirty="0" err="1" smtClean="0">
                <a:solidFill>
                  <a:schemeClr val="accent6">
                    <a:lumMod val="50000"/>
                  </a:schemeClr>
                </a:solidFill>
              </a:rPr>
              <a:t>Цікаві</a:t>
            </a:r>
            <a:r>
              <a:rPr lang="ru-RU" sz="4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900" b="1" dirty="0" err="1" smtClean="0">
                <a:solidFill>
                  <a:schemeClr val="accent6">
                    <a:lumMod val="50000"/>
                  </a:schemeClr>
                </a:solidFill>
              </a:rPr>
              <a:t>факти</a:t>
            </a:r>
            <a:r>
              <a:rPr lang="ru-RU" sz="4900" b="1" dirty="0" smtClean="0">
                <a:solidFill>
                  <a:schemeClr val="accent6">
                    <a:lumMod val="50000"/>
                  </a:schemeClr>
                </a:solidFill>
              </a:rPr>
              <a:t> про</a:t>
            </a:r>
            <a:r>
              <a:rPr lang="ru-RU" sz="4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900" b="1" dirty="0" err="1" smtClean="0">
                <a:solidFill>
                  <a:schemeClr val="accent6">
                    <a:lumMod val="50000"/>
                  </a:schemeClr>
                </a:solidFill>
              </a:rPr>
              <a:t>українську</a:t>
            </a:r>
            <a:r>
              <a:rPr lang="ru-RU" sz="4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900" b="1" dirty="0" smtClean="0">
                <a:solidFill>
                  <a:schemeClr val="accent6">
                    <a:lumMod val="50000"/>
                  </a:schemeClr>
                </a:solidFill>
              </a:rPr>
              <a:t>мову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9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661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Цікаві факти про українську мову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9</cp:revision>
  <dcterms:created xsi:type="dcterms:W3CDTF">2024-02-21T08:22:55Z</dcterms:created>
  <dcterms:modified xsi:type="dcterms:W3CDTF">2024-02-21T10:02:59Z</dcterms:modified>
</cp:coreProperties>
</file>