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6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4BDB-3359-4BC6-8B18-EB4FC5CCC52C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0897-51FE-4A00-A8BA-1A0FB1E81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3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897-51FE-4A00-A8BA-1A0FB1E810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7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897-51FE-4A00-A8BA-1A0FB1E810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765258-939B-4C94-961C-075F186A1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913C2D-D41B-4B4C-9011-A1630F92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ECA7A5-89C3-4851-A1E0-E25FD46A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5AC2E3-028B-444B-BDB7-F7ED2326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E53AA4-DD2B-4992-97AD-EECE46C2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177776-277B-4875-987C-1383C1C1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7B2F6A-5A7E-4DE0-AC6A-DBE990FA7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5E5DCB-C4AA-4542-BF4D-7FD43ED1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E9F0E3-EBF9-4BDA-869E-24741EF6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F79015-3C44-46E5-A29A-602770BC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2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E471C8C-4F53-4722-AA96-C2E7D7311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CD85B8-4D18-477A-8B82-2AD56BDD3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412245-FED0-4833-A0A1-DE2208F5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FB5F8E-E0DE-40C7-8FC7-644509B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E7E94F-0006-489A-8A31-DE4A3356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6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9EA354-AD62-40E8-AB12-C1094E64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BE99AA-0044-4CA3-9A02-20BBB5B35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BC78C4-51EC-421B-BADE-2D2B5673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24DB03-3357-4465-8F43-07365CA9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31F9BB-D71A-41E6-A0A7-E13CF391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0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4CECFD-92B4-4C2F-835E-B6CEE3C5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914898-6EF0-4248-846F-6230FE6C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222656-A30A-4235-B65B-59102D59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C505EB-0EEF-40B0-AABE-85704A14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309AB1-82F7-4A27-8DC8-C3129005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ECF3BD-2EE1-4EAD-AB13-47342D4F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4906A0-87F4-4BE3-B84E-E4AB53B85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396BC5-EB91-4830-9388-9D9D233F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5A830B-216B-45EF-8BD1-98040485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3CEF01-A230-45CC-A4CD-DE296A73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A3BDD45-223D-441D-A851-C83AFAE2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9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1B2743-B9F5-4CF3-AA14-B71D4D57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182194-E86F-4D39-9765-C134A92A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570EC0-5CCF-4BB6-B5ED-B6866FAE8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5CBAA00-1472-4371-86A1-C74C277F7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2BA16B4-AE52-46E4-A12B-9917C7122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085700B-DCBA-42A2-9C63-020B703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4BE1068-B391-4EFA-BD45-06DEE5B1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74EAAEE-0EB3-45B1-B88C-1D4911F3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5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F87C8C-FBA5-45D1-B1E7-981A498F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494047-4A2C-43F1-ACC7-4AB679AE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5FC7193-1E74-4C69-AA18-D26A15A5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E7B006-82B7-4C71-9CDB-56E5C6F5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6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BB4A1FF-43AD-4FF9-B5F1-4659517B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407239F-3A59-4F3A-A017-E1F7B29D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7CF58AE-77BC-492D-80EE-058E5D47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8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B45063-CD00-4A6A-A08C-CE36190D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7F72EB-2206-42DD-89EC-2258D2E5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6DA854-73A2-40AC-B593-1F3D6E963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C5D54B-8C8A-4BEC-8915-8042EFB2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5054F5-23E0-42DD-BFA4-6F98453F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F9A834C-6E60-44E6-82D3-02646D85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8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A40AD6-BD0B-496D-BF99-00B22F05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EDD9197-F285-4D25-AC9E-7D1214E0C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74CB642-B478-43A0-ABE9-0CFA0EFB6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161B55A-F5BA-43E7-8722-98755424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5EE60F-4C8C-441C-9C60-22F2923F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05A4E4-4B84-4590-9BB8-65B71B2F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5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95BA65-6DCF-4918-A531-8EDC64E8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0A32AF-56C3-4481-92F7-F1B8C172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506444-35B4-497D-A2CD-62103228F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8677-3F57-48C0-B855-9A355A8AE40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256F15-2B03-40E6-B0CD-94ACF00D4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AFE794-0EEC-4701-8313-49ABAE50E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F463-06E0-44EF-B7FF-302F45DF0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ukl.kyiv.ua/pro-biblioteky/proekty-ta-programy-biblioteky/%d0%bf%d1%80%d0%be%d1%94%d0%ba%d1%82-%d0%b1%d1%96%d0%b1%d0%bb%d1%96%d0%be%d1%82%d0%b5%d1%80%d0%b0%d0%bf%d1%96%d1%8f-%d1%82%d0%b2%d0%be%d1%8f-%d0%ba%d0%bd%d0%b8%d0%b3%d0%b0-%d1%89%d0%b0%d1%81/pry-depresyvnykh-stanakh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ukl.kyiv.ua/pro-biblioteky/proekty-ta-programy-biblioteky/proyekt-biblioterapiya-tvoya-knyha-shchasttya/pry-stanakh-tryvozhnosti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ukl.kyiv.ua/pro-biblioteky/proekty-ta-programy-biblioteky/proyekt-biblioterapiya-tvoya-knyha-shchasttya/vidchuttya-samotnosti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ukl.kyiv.ua/pro-biblioteky/proekty-ta-programy-biblioteky/proyekt-biblioterapiya-tvoya-knyha-shchasttya/v-stresovykh-sytuatsiyakh-ta-pry-nevrozakh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для библиотекаря - 79 фото">
            <a:extLst>
              <a:ext uri="{FF2B5EF4-FFF2-40B4-BE49-F238E27FC236}">
                <a16:creationId xmlns="" xmlns:a16="http://schemas.microsoft.com/office/drawing/2014/main" id="{E02F5A12-3E28-4C58-84FD-0EBD9F52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F4401B0-B189-4528-AB7B-F70774EFEE74}"/>
              </a:ext>
            </a:extLst>
          </p:cNvPr>
          <p:cNvSpPr/>
          <p:nvPr/>
        </p:nvSpPr>
        <p:spPr>
          <a:xfrm>
            <a:off x="2021304" y="309269"/>
            <a:ext cx="78931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Регіональний  центр 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професійно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– технічної  освіти №1 </a:t>
            </a: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м. Кременчука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3C36075-285C-45AB-A23A-72A780AEA910}"/>
              </a:ext>
            </a:extLst>
          </p:cNvPr>
          <p:cNvSpPr/>
          <p:nvPr/>
        </p:nvSpPr>
        <p:spPr>
          <a:xfrm>
            <a:off x="1730061" y="2149814"/>
            <a:ext cx="873187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</a:rPr>
              <a:t>   Б</a:t>
            </a:r>
            <a:r>
              <a:rPr lang="ru-RU" sz="72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</a:rPr>
              <a:t>іблотепія</a:t>
            </a:r>
            <a:r>
              <a:rPr lang="ru-RU" sz="7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</a:rPr>
              <a:t> – </a:t>
            </a:r>
          </a:p>
          <a:p>
            <a:pPr algn="ctr"/>
            <a:r>
              <a:rPr lang="ru-RU" sz="72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</a:rPr>
              <a:t>лікування</a:t>
            </a:r>
            <a:r>
              <a:rPr lang="ru-RU" sz="72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</a:rPr>
              <a:t>  </a:t>
            </a:r>
            <a:r>
              <a:rPr lang="ru-RU" sz="72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Schoolbook" panose="02040604050505020304" pitchFamily="18" charset="0"/>
              </a:rPr>
              <a:t>душі</a:t>
            </a:r>
            <a:endParaRPr lang="ru-RU" sz="72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4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151418-0283-5F25-1446-83826BBA3540}"/>
              </a:ext>
            </a:extLst>
          </p:cNvPr>
          <p:cNvSpPr txBox="1"/>
          <p:nvPr/>
        </p:nvSpPr>
        <p:spPr>
          <a:xfrm>
            <a:off x="3948087" y="563171"/>
            <a:ext cx="7970501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Гумористична  література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знімає  тривожність, вчить  безконфліктній  техніці спілкування</a:t>
            </a:r>
            <a:r>
              <a:rPr lang="uk-UA" sz="2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uk-UA" sz="2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  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фольклорна  література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легкій  формі  навчають  дітей  правилам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спілкування, вчать  спостережливості. </a:t>
            </a:r>
            <a:endParaRPr lang="uk-UA" sz="23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uk-UA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Романи  про  кохання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якими  захоплюються  жінки,  дають  можливість  відійти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 тяжкої  реальності  і  посилюють  віру  в  те, що  все  буде  добре</a:t>
            </a: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7" y="146405"/>
            <a:ext cx="1563947" cy="19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64" y="700390"/>
            <a:ext cx="1744163" cy="184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23" r="3188" b="11400"/>
          <a:stretch/>
        </p:blipFill>
        <p:spPr bwMode="auto">
          <a:xfrm>
            <a:off x="146913" y="2354094"/>
            <a:ext cx="1915851" cy="210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3" y="4714534"/>
            <a:ext cx="1719589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65" y="3814421"/>
            <a:ext cx="1744162" cy="21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2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34AF1A-6BFD-477A-920F-2A22E3DE3EBD}"/>
              </a:ext>
            </a:extLst>
          </p:cNvPr>
          <p:cNvSpPr txBox="1"/>
          <p:nvPr/>
        </p:nvSpPr>
        <p:spPr>
          <a:xfrm>
            <a:off x="313900" y="512496"/>
            <a:ext cx="10959152" cy="583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Списки 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книжок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uk-UA" sz="16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депресивних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 станах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Вишневський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Самотність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Вишня О.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Гуморески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Кларк С. Наблюдая за французами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Мартен–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Люган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Закохані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книжки не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сплять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самоті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Ремарк Е. Три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товариші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Робертс Г. Тень горы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Слоун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Цілодобова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книгарня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містера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Пенумбри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Страут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Олівія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Кіттеридж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Страшенко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урятувався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сміявся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Швая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Я зануда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E874051-4E1D-42ED-83BE-8D12A5801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62" y="2032854"/>
            <a:ext cx="3331976" cy="35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97E064D-174D-46F8-8251-1A368996A323}"/>
              </a:ext>
            </a:extLst>
          </p:cNvPr>
          <p:cNvSpPr/>
          <p:nvPr/>
        </p:nvSpPr>
        <p:spPr>
          <a:xfrm>
            <a:off x="436727" y="155318"/>
            <a:ext cx="11409529" cy="651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  станах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тривожності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Терапевтичний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заспокоєння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задоволення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почуття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впевненості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віра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себе та </a:t>
            </a:r>
            <a:r>
              <a:rPr lang="uk-UA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майбутнє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Бредбері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Кульбабове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вино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Зусак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Крадійка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книжок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Іванцова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Вітражі</a:t>
            </a:r>
            <a:r>
              <a:rPr lang="uk-UA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Безбарвний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Цкуру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Тадзакі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роки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прощі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Мартен-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Люган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Закохані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книжки не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сплять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самоті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Рогашко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Крізь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безодню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світла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Роллан Р. Очарованная душа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Сеттерфілд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Д.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Тринадцята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Форман Г.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Облиш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мене</a:t>
            </a: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1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E3AE3E-E4B7-4BCC-98CA-394E8A1C241A}"/>
              </a:ext>
            </a:extLst>
          </p:cNvPr>
          <p:cNvSpPr/>
          <p:nvPr/>
        </p:nvSpPr>
        <p:spPr>
          <a:xfrm>
            <a:off x="159223" y="-136478"/>
            <a:ext cx="11873552" cy="2084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Відчуття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самотності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Терапевтичний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покращання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настрою,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звільнення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невпевненості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uk-UA" sz="23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самооцінки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посилення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мети.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C18CD7B-3654-471A-962E-4869F225ED8E}"/>
              </a:ext>
            </a:extLst>
          </p:cNvPr>
          <p:cNvSpPr/>
          <p:nvPr/>
        </p:nvSpPr>
        <p:spPr>
          <a:xfrm>
            <a:off x="270679" y="1815464"/>
            <a:ext cx="11650639" cy="618804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Боуэн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Уличный кот по имени Боб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Бронте Ш. Джейн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Ейр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Вульф В. На маяк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Врублевська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Соломія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Крушельницька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Дашвар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Село не люди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Забужко О. Музей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покинутих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секретів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Малярчук Т.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Забуття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Маркес Г. Сто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самотності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Мураками Х. Хроники Заводной Птицы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300" i="1" dirty="0" err="1"/>
              <a:t>Ондатте</a:t>
            </a:r>
            <a:r>
              <a:rPr lang="ru-RU" sz="2300" i="1" dirty="0"/>
              <a:t> М. </a:t>
            </a:r>
            <a:r>
              <a:rPr lang="ru-RU" sz="2300" i="1" dirty="0" err="1"/>
              <a:t>Англійський</a:t>
            </a:r>
            <a:r>
              <a:rPr lang="ru-RU" sz="2300" i="1" dirty="0"/>
              <a:t> </a:t>
            </a:r>
            <a:r>
              <a:rPr lang="ru-RU" sz="2300" i="1" dirty="0" err="1"/>
              <a:t>пацієнт</a:t>
            </a:r>
            <a:endParaRPr lang="ru-RU" sz="2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300" i="1" dirty="0" err="1"/>
              <a:t>Рижко</a:t>
            </a:r>
            <a:r>
              <a:rPr lang="ru-RU" sz="2300" i="1" dirty="0"/>
              <a:t> О. Карнавал </a:t>
            </a:r>
            <a:r>
              <a:rPr lang="ru-RU" sz="2300" i="1" dirty="0" err="1"/>
              <a:t>триває</a:t>
            </a:r>
            <a:endParaRPr lang="ru-RU" sz="2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300" i="1" dirty="0" err="1"/>
              <a:t>Рогашко</a:t>
            </a:r>
            <a:r>
              <a:rPr lang="ru-RU" sz="2300" i="1" dirty="0"/>
              <a:t> А. </a:t>
            </a:r>
            <a:r>
              <a:rPr lang="ru-RU" sz="2300" i="1" dirty="0" err="1"/>
              <a:t>Сукня</a:t>
            </a:r>
            <a:endParaRPr lang="ru-RU" sz="2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300" i="1" dirty="0" err="1"/>
              <a:t>Селінджер</a:t>
            </a:r>
            <a:r>
              <a:rPr lang="ru-RU" sz="2300" i="1" dirty="0"/>
              <a:t> Д. Над </a:t>
            </a:r>
            <a:r>
              <a:rPr lang="ru-RU" sz="2300" i="1" dirty="0" err="1"/>
              <a:t>прірвою</a:t>
            </a:r>
            <a:r>
              <a:rPr lang="ru-RU" sz="2300" i="1" dirty="0"/>
              <a:t> у </a:t>
            </a:r>
            <a:r>
              <a:rPr lang="ru-RU" sz="2300" i="1" dirty="0" err="1"/>
              <a:t>житі</a:t>
            </a:r>
            <a:endParaRPr lang="ru-RU" sz="2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300" i="1" dirty="0" err="1"/>
              <a:t>Тартт</a:t>
            </a:r>
            <a:r>
              <a:rPr lang="ru-RU" sz="2300" i="1" dirty="0"/>
              <a:t>  Д. </a:t>
            </a:r>
            <a:r>
              <a:rPr lang="ru-RU" sz="2300" i="1" dirty="0" err="1"/>
              <a:t>Щиголь</a:t>
            </a:r>
            <a:endParaRPr lang="ru-RU" sz="2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300" i="1" dirty="0" err="1"/>
              <a:t>Хемінгуей</a:t>
            </a:r>
            <a:r>
              <a:rPr lang="ru-RU" sz="2300" i="1" dirty="0"/>
              <a:t> Е. Свято, </a:t>
            </a:r>
            <a:r>
              <a:rPr lang="ru-RU" sz="2300" i="1" dirty="0" err="1"/>
              <a:t>що</a:t>
            </a:r>
            <a:r>
              <a:rPr lang="ru-RU" sz="2300" i="1" dirty="0"/>
              <a:t> </a:t>
            </a:r>
            <a:r>
              <a:rPr lang="ru-RU" sz="2300" i="1" dirty="0" err="1"/>
              <a:t>завжди</a:t>
            </a:r>
            <a:r>
              <a:rPr lang="ru-RU" sz="2300" i="1" dirty="0"/>
              <a:t> з тобою</a:t>
            </a:r>
            <a:endParaRPr lang="ru-RU" sz="2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300" i="1" dirty="0"/>
              <a:t>Уоррен Р. Все </a:t>
            </a:r>
            <a:r>
              <a:rPr lang="ru-RU" sz="2300" i="1" dirty="0" err="1"/>
              <a:t>королівське</a:t>
            </a:r>
            <a:r>
              <a:rPr lang="ru-RU" sz="2300" i="1" dirty="0"/>
              <a:t> </a:t>
            </a:r>
            <a:r>
              <a:rPr lang="ru-RU" sz="2300" i="1" dirty="0" err="1"/>
              <a:t>військо</a:t>
            </a:r>
            <a:endParaRPr lang="ru-RU" sz="2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300" i="1" dirty="0"/>
              <a:t>Эванс П. Рождественская шкатулка</a:t>
            </a:r>
            <a:endParaRPr lang="ru-RU" sz="2300" dirty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3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B9CEB6C-07C0-46C9-935E-86741C3DDA5B}"/>
              </a:ext>
            </a:extLst>
          </p:cNvPr>
          <p:cNvSpPr/>
          <p:nvPr/>
        </p:nvSpPr>
        <p:spPr>
          <a:xfrm>
            <a:off x="204716" y="461685"/>
            <a:ext cx="11464119" cy="5460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В  </a:t>
            </a:r>
            <a:r>
              <a:rPr lang="ru-RU" sz="2800" b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стресових</a:t>
            </a:r>
            <a:r>
              <a:rPr lang="ru-RU" sz="28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 </a:t>
            </a:r>
            <a:r>
              <a:rPr lang="ru-RU" sz="2800" b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ситуаціях</a:t>
            </a:r>
            <a:r>
              <a:rPr lang="ru-RU" sz="28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 та  при  неврозах</a:t>
            </a:r>
            <a:r>
              <a:rPr lang="ru-RU" sz="28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Терапевтичний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повертає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спокою та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впевненості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майбутньому.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Чужі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помилки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змушують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замислитися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своїми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Браун Д.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Гаррис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Шоколад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Гілберт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Їсти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молитися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кохати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Мартен-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Люган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Щасливі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читають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книжки і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п’ють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каву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Ронэ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де  Мокко. Сердечная подруга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Франкл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Человек в поисках смысла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9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31C1C19-69D7-4F66-AF37-840DCC32DB0F}"/>
              </a:ext>
            </a:extLst>
          </p:cNvPr>
          <p:cNvSpPr/>
          <p:nvPr/>
        </p:nvSpPr>
        <p:spPr>
          <a:xfrm>
            <a:off x="432179" y="335823"/>
            <a:ext cx="11327642" cy="599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 станах 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безвиході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Терапевтичний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стимулює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цілісність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активізує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подолання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труднощів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уявлення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про 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цілісність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ньому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Браун Д.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Джерело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Джон. В</a:t>
            </a:r>
            <a:r>
              <a:rPr lang="uk-UA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инні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зірки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Курков А.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Шенгенська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 С.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скляним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ковпаком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Ренд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Атлант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розправив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плечі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Робертс Г.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Шантарам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Стейнбек Д. Гроздья гнева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1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458B70-27E7-43F9-BE31-5358D42A6B4D}"/>
              </a:ext>
            </a:extLst>
          </p:cNvPr>
          <p:cNvSpPr/>
          <p:nvPr/>
        </p:nvSpPr>
        <p:spPr>
          <a:xfrm>
            <a:off x="377588" y="111392"/>
            <a:ext cx="11436824" cy="2274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відчуттях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страху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Терапевтичний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розширює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можливого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загострюючи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крайності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вчинки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страху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думки і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B668A97-7E92-4E7D-A74D-3AAE1AC052E5}"/>
              </a:ext>
            </a:extLst>
          </p:cNvPr>
          <p:cNvSpPr/>
          <p:nvPr/>
        </p:nvSpPr>
        <p:spPr>
          <a:xfrm>
            <a:off x="232010" y="2386054"/>
            <a:ext cx="11791668" cy="54493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Абгарян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Антони Д. Блок 11. Выхода нет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Винничук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 Танго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смерті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Генна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 Соловей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Денисенко Л.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Відлуння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Джабер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Х. Ковер-самолет до Багдада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Мадзантини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Рожденный дважды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Мастєрова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На тому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боці</a:t>
            </a: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Мюссо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Холод пепла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Роздобудько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 Все,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хотіла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Лікарняна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повість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Роздобудько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Ґудзик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Уліцкая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Драбина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Якова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Шлінк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Читець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27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A424208-9DCA-4D3E-B3CA-B4DD129A0144}"/>
              </a:ext>
            </a:extLst>
          </p:cNvPr>
          <p:cNvSpPr/>
          <p:nvPr/>
        </p:nvSpPr>
        <p:spPr>
          <a:xfrm>
            <a:off x="395784" y="0"/>
            <a:ext cx="11477767" cy="1736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конфліктні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в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сім’ї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Терапевтичний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</a:t>
            </a:r>
            <a:r>
              <a:rPr lang="ru-RU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справлятися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психоемоційними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труднощами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3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uk-UA" sz="23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прощати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забувати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бути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терпиміше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до одного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024F54-9089-4998-9AAA-7B7F99681197}"/>
              </a:ext>
            </a:extLst>
          </p:cNvPr>
          <p:cNvSpPr/>
          <p:nvPr/>
        </p:nvSpPr>
        <p:spPr>
          <a:xfrm>
            <a:off x="191067" y="1736886"/>
            <a:ext cx="11805315" cy="958518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Амаду Ж. Дона Флор и два ее мужа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Багряний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Тигролови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Базен Э. Супружеская жизнь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Бинчи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Благословенный год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Гоукінз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Дівчина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 потягу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Котляревський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 Наталка Полтавка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Коупленд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Нормальных семей не бывает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 В.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гіркої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ніжності</a:t>
            </a: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2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Нечуй-Левицький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Кайдашева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сім’я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Пиколт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Ангел для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сестри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Пилчер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Р. Возвращение домой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Рута М.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Тріада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Лабіринтами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доль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Страут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 Мене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звати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Люсі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Бартон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Труайя А. Семья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Эглетьер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Фромм Е.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Мистецтво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любові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Леннокс  Дж. Следы на песке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Эриа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Ф. Семья </a:t>
            </a:r>
            <a:r>
              <a:rPr lang="ru-RU" sz="2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Буссардель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7D423CD-DC93-4E01-ACA7-044B1D73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8" y="2908235"/>
            <a:ext cx="4325801" cy="3647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DC5FB8-6390-5909-4B4F-80DD70646A9D}"/>
              </a:ext>
            </a:extLst>
          </p:cNvPr>
          <p:cNvSpPr txBox="1"/>
          <p:nvPr/>
        </p:nvSpPr>
        <p:spPr>
          <a:xfrm>
            <a:off x="540489" y="302675"/>
            <a:ext cx="1111102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Підводячи  підсумки, можемо  сказати , що  </a:t>
            </a:r>
            <a:r>
              <a:rPr lang="uk-UA" sz="2800" b="1" dirty="0" err="1">
                <a:solidFill>
                  <a:srgbClr val="5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бібліотерапія</a:t>
            </a:r>
            <a:r>
              <a:rPr lang="uk-UA" sz="2800" b="1" dirty="0">
                <a:solidFill>
                  <a:srgbClr val="5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ефективна   тому, що  допомагає  читачам  зрівняти  себе  з  героєм  і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зрозуміти, що  вони  не  єдині  люди  з  подібною  проблемою. В  міру  того , як  герой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вирішує  цю  проблему, читач  самостійно  включається  в  процес  і , врешті - решт,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знаходить  розуміння  своєї  власної  ситуації.                                                                                                                                                               .                                                         В  читача  формується  активна                                               .                                                 самостійна  життєва  позиція,  яка                                                                 .                                                   допомагає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справитися  з  проблемами  .                                                   в  майбутньому, тобто   читач  вчиться  .                                                  бути  психотерапевтом  для самого себе.                                                                                        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AC39D1-3205-090F-9DC3-1FBA5576F33B}"/>
              </a:ext>
            </a:extLst>
          </p:cNvPr>
          <p:cNvSpPr txBox="1"/>
          <p:nvPr/>
        </p:nvSpPr>
        <p:spPr>
          <a:xfrm>
            <a:off x="1155475" y="699519"/>
            <a:ext cx="98810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Читайте  на  здоров’я , а  ми  завжди  будемо  раді  зустріти  Вас  в  бібліотеці.</a:t>
            </a: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4400" dirty="0"/>
          </a:p>
        </p:txBody>
      </p:sp>
      <p:pic>
        <p:nvPicPr>
          <p:cNvPr id="6146" name="Picture 2" descr="Відмова від читання – шлях до втрати інтелектуального і фізичного здоров'я">
            <a:extLst>
              <a:ext uri="{FF2B5EF4-FFF2-40B4-BE49-F238E27FC236}">
                <a16:creationId xmlns="" xmlns:a16="http://schemas.microsoft.com/office/drawing/2014/main" id="{C21AB891-62F6-449D-98EA-2062A873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00" y="2968830"/>
            <a:ext cx="9300066" cy="36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E21100-656A-45BD-93D7-B0ED76B2AE61}"/>
              </a:ext>
            </a:extLst>
          </p:cNvPr>
          <p:cNvSpPr/>
          <p:nvPr/>
        </p:nvSpPr>
        <p:spPr>
          <a:xfrm>
            <a:off x="0" y="40749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uk-UA" sz="2300" b="1" i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3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  для   нас   книга ? </a:t>
            </a:r>
          </a:p>
          <a:p>
            <a:pPr algn="ctr">
              <a:spcAft>
                <a:spcPts val="0"/>
              </a:spcAft>
            </a:pPr>
            <a:r>
              <a:rPr lang="uk-UA" sz="23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Засіб   отримання   інформації ?</a:t>
            </a:r>
            <a:endParaRPr lang="ru-RU" sz="23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3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 скоротити  час   очікування чи  дороги ?</a:t>
            </a:r>
            <a:r>
              <a:rPr lang="ru-RU" sz="23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3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Відволіктись  від   тяжких   думок ?</a:t>
            </a:r>
            <a:r>
              <a:rPr lang="ru-RU" sz="23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r>
              <a:rPr lang="uk-UA" sz="23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Отримати   естетичне   задоволення ?</a:t>
            </a:r>
          </a:p>
          <a:p>
            <a:pPr>
              <a:spcAft>
                <a:spcPts val="0"/>
              </a:spcAft>
            </a:pPr>
            <a:r>
              <a:rPr lang="uk-UA" sz="23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3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У кожного своя відповідь. В сучасному житті  книги  вже  не  відіграють  тієї  ролі  яку  вони  мали  20 – 30 років  тому,  їх замінили телебачення  та  інтернет.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Через  відсутність  електрики  така  можливість  значно  знижується, а політичні  обставини  та  війна   дають  не  тільки  позитивні  новини , такі  як  здобутки  Збройних  Сил  України, територіальної  оборони, волонтерського  руху, що  вселяють  в  людей  віру  в  перемогу,  але  й   інформують  про тяжкі  втрати.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Психологічний  стан  людей часто  буває  не  стабільним :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, ностальгія, безвихідь , неврози, загострення  хронічних  </a:t>
            </a:r>
            <a:r>
              <a:rPr lang="uk-UA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хвороб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23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Щоб  скорегувати  психічний,  фізичний   та  емоційний  стани  людини,  заспокоїти  її,  підтримати  її  віру  в  себе   краще  майбутнє   потрібна  допомога. 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Це   робить   книга   та   метод   </a:t>
            </a:r>
            <a:r>
              <a:rPr lang="uk-UA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бібліотерапії</a:t>
            </a:r>
            <a:r>
              <a:rPr lang="uk-UA" sz="23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4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країнська бібліотечна енциклопедія">
            <a:extLst>
              <a:ext uri="{FF2B5EF4-FFF2-40B4-BE49-F238E27FC236}">
                <a16:creationId xmlns="" xmlns:a16="http://schemas.microsoft.com/office/drawing/2014/main" id="{3E373828-7B13-1242-A862-7B924540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81" y="1502213"/>
            <a:ext cx="5334346" cy="38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EBA7958-AE96-4F78-B968-175C141C737D}"/>
              </a:ext>
            </a:extLst>
          </p:cNvPr>
          <p:cNvSpPr/>
          <p:nvPr/>
        </p:nvSpPr>
        <p:spPr>
          <a:xfrm>
            <a:off x="358366" y="689901"/>
            <a:ext cx="112850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2000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Бібліотерапія</a:t>
            </a:r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</a:t>
            </a:r>
          </a:p>
          <a:p>
            <a:pPr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  перспективна  </a:t>
            </a:r>
          </a:p>
          <a:p>
            <a:pPr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область  діяльності  яка  виникла </a:t>
            </a:r>
          </a:p>
          <a:p>
            <a:pPr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стикуванні  4-х  наук : </a:t>
            </a:r>
          </a:p>
          <a:p>
            <a:pPr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медицини , </a:t>
            </a:r>
          </a:p>
          <a:p>
            <a:pPr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психології, </a:t>
            </a:r>
          </a:p>
          <a:p>
            <a:pPr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психіатрії  та </a:t>
            </a:r>
          </a:p>
          <a:p>
            <a:pPr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бібліотечної   справи.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ревнегреческие библиотеки - Сайт historyofwriting!">
            <a:extLst>
              <a:ext uri="{FF2B5EF4-FFF2-40B4-BE49-F238E27FC236}">
                <a16:creationId xmlns="" xmlns:a16="http://schemas.microsoft.com/office/drawing/2014/main" id="{CFC987F3-86CB-4AC4-B57B-338DBA79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2243137"/>
            <a:ext cx="352663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иблиотеки в мире и мир в библиотеках | Весь Алтай">
            <a:extLst>
              <a:ext uri="{FF2B5EF4-FFF2-40B4-BE49-F238E27FC236}">
                <a16:creationId xmlns="" xmlns:a16="http://schemas.microsoft.com/office/drawing/2014/main" id="{CE35179E-3E35-4A0A-A010-88608846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1" y="1778793"/>
            <a:ext cx="38862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29494A2-776B-4313-A3E6-501FE3619BF4}"/>
              </a:ext>
            </a:extLst>
          </p:cNvPr>
          <p:cNvSpPr/>
          <p:nvPr/>
        </p:nvSpPr>
        <p:spPr>
          <a:xfrm>
            <a:off x="1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2000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  </a:t>
            </a:r>
            <a:r>
              <a:rPr lang="uk-UA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бібліотерапії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uk-UA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Бібліотерапія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  </a:t>
            </a:r>
            <a:r>
              <a:rPr lang="uk-UA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свїй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початок  з  сивої  давнини.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При  вході  до  бібліотеки  єгипетського  фараону  </a:t>
            </a:r>
            <a:r>
              <a:rPr lang="uk-UA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Рамзеса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висіла  табличка :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Ліки  для  душі ». 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Лікування  за  допомогою  книг  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застосовувалось  і  в  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перших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бібліотеках  Грец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ії.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Піфагор – великий  учений –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математик  і  відомий  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цілитель –  поряд  з  травами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 музикою успішно                                 </a:t>
            </a:r>
            <a:r>
              <a:rPr lang="uk-UA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використовував  вірші.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 Європі  початок  лікування  книгою  поклали  перші  церковні  бібліотеки , в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  </a:t>
            </a:r>
            <a:r>
              <a:rPr lang="uk-UA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зберігалися  книги  релігійного  змісту , що  приносили  віруючим  заспокоєння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і  надію.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епоху  Відродження   </a:t>
            </a:r>
            <a:r>
              <a:rPr lang="uk-UA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бібліотерапію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стали  активно  застосовувати  з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  художньої    літератури.  </a:t>
            </a:r>
          </a:p>
          <a:p>
            <a:pPr>
              <a:spcAft>
                <a:spcPts val="0"/>
              </a:spcAft>
            </a:pP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1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16C8056-F33E-431A-89F1-2BF638DD888E}"/>
              </a:ext>
            </a:extLst>
          </p:cNvPr>
          <p:cNvSpPr/>
          <p:nvPr/>
        </p:nvSpPr>
        <p:spPr>
          <a:xfrm>
            <a:off x="257175" y="383147"/>
            <a:ext cx="116014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buSzPts val="2000"/>
            </a:pPr>
            <a:r>
              <a:rPr lang="uk-UA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Бібліотерапія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як  наука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 науки  </a:t>
            </a:r>
            <a:r>
              <a:rPr lang="uk-UA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бібліотерапія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отримала  лише  на  початок  20-го  століття. Вперше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даний  термін  використав  американський  психолог  </a:t>
            </a:r>
            <a:r>
              <a:rPr lang="uk-UA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Кротхерст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 1916  році.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Сам термін «</a:t>
            </a:r>
            <a:r>
              <a:rPr lang="uk-UA" sz="23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бібліотерапія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 визначенню  прийнятому  </a:t>
            </a:r>
            <a:r>
              <a:rPr lang="uk-UA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Ассоціацією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лікарняних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бібліотек  США – це  « використання  спеціально  підібраного  для  читання  матеріалу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 терапевтичного  засобу  в  загальній  медицині  та  психології  з  метою  вирішення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особистих проблем  при  допомозі  направленого читання ».</a:t>
            </a: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ИБЛИОТЕРАПИЯ | ВКонтакте">
            <a:extLst>
              <a:ext uri="{FF2B5EF4-FFF2-40B4-BE49-F238E27FC236}">
                <a16:creationId xmlns="" xmlns:a16="http://schemas.microsoft.com/office/drawing/2014/main" id="{013BEFCC-F7C5-40E5-B4BE-0760B235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3786188"/>
            <a:ext cx="7686676" cy="25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1595F9-53F9-4A76-AD56-2EA423572D65}"/>
              </a:ext>
            </a:extLst>
          </p:cNvPr>
          <p:cNvSpPr/>
          <p:nvPr/>
        </p:nvSpPr>
        <p:spPr>
          <a:xfrm>
            <a:off x="225973" y="0"/>
            <a:ext cx="11740054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buSzPts val="2000"/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Бібліотерапія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як  метод  впливу  на  людину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багатьох людей,  в  яких  зорове  сприйняття  розвинуте  більше  чим  слухове,  печатне  слово  діє краще  чим  усна  мова. Потрібна  книжка,  прочитана  в  потрібний  час- найкращі  ліки та кращий  рецепт  поліпшення  важкого  морального  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стану,   розуміння  того, що ти  не  один  у  світі  зі  своїми  проблемами. Бо  книжка-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 зброшурована  людина, з  якою ти  розмовляєш. Вона  містить  почуття  і  думки,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жарти  і емоції, сумніви  і  роздуми.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Література  універсальна  для  всіх  культур  і  епох.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Вживаючись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 те,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ми  як би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проживаємо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додаткові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імені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далеких,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не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ніякого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  нас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відношення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людей , і  таким  чином  ми 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розширювати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сферу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власного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емоційного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досвіду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залежить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 наше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соціальне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Враховуючи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багатьом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людям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необхідна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допомога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при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вирішенні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своїх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психологічних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проблем , а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психологів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 нас  не  так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 й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звертатися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  них  ми  не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звичні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цю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функцію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  себе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беруть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бібліотеки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бібліотекарі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стають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свого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роду  психологами.</a:t>
            </a: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Завдання   бібліотекара  виявити  та  зрозуміти  проблему користувача, підібрати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відповідну  книгу,  порекомендувати  і  провести  бесіду при  поверненні , щоб  надалі</a:t>
            </a:r>
            <a:endParaRPr lang="ru-RU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скорегувати   читання.</a:t>
            </a: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2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F5B2C178-DEB0-4400-ABAF-C5E3245D1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9" t="-2641" r="6915" b="5714"/>
          <a:stretch/>
        </p:blipFill>
        <p:spPr bwMode="auto">
          <a:xfrm>
            <a:off x="8868492" y="1360912"/>
            <a:ext cx="2980705" cy="45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C33302-8826-E1C6-A7D5-C0EE10D1647A}"/>
              </a:ext>
            </a:extLst>
          </p:cNvPr>
          <p:cNvSpPr txBox="1"/>
          <p:nvPr/>
        </p:nvSpPr>
        <p:spPr>
          <a:xfrm>
            <a:off x="154379" y="494530"/>
            <a:ext cx="8597735" cy="464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Жанри  літератури  як засіб корегування  проблем    користувача</a:t>
            </a:r>
          </a:p>
          <a:p>
            <a:pPr algn="ctr">
              <a:spcAft>
                <a:spcPts val="800"/>
              </a:spcAft>
            </a:pPr>
            <a:endParaRPr lang="ru-RU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Різноманітність  літератури  по  темах  та  жанрах  дає  можливість  індивідуального   підходу  до  людини. Твір  має  бути  якісним  у  всіх  відносинах.  Погано написаний, слабкий  роман  з  шаблонними  характерами  і  спрощеними  відповідями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складні  питання  або  примітивні  вірші – гірше, ніж  повна  відсутність  читання.</a:t>
            </a: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E6C945-FF55-5249-1B96-FB0EB2FF676B}"/>
              </a:ext>
            </a:extLst>
          </p:cNvPr>
          <p:cNvSpPr txBox="1"/>
          <p:nvPr/>
        </p:nvSpPr>
        <p:spPr>
          <a:xfrm>
            <a:off x="3079420" y="413147"/>
            <a:ext cx="8602775" cy="6099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  на  людину  залежить від  жанру</a:t>
            </a:r>
            <a:r>
              <a:rPr lang="uk-U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Класична 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література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Збалансоване   оповідання  в  ній  дає  відчуття  стійкості.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Чужі  помилки  змушують  замислитися  над  своїм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</a:t>
            </a:r>
          </a:p>
          <a:p>
            <a:pPr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Детективи  і  пригоди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тренують  уважність, логіку, посидючість, спостережливість.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Закручені  сюжети  добре  відволікають  від  сумних  думок  і  проблем.  </a:t>
            </a:r>
          </a:p>
          <a:p>
            <a:pPr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Наукова   фантастика, фентезі 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розширюють  межі  можливості, загострюючи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 крайності  ситуації  і  вчинки, дають  можливість  прийняти  без  страху  думки  і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допустити  їх  наявність 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інших.</a:t>
            </a:r>
            <a:endParaRPr lang="ru-RU" sz="2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07691">
            <a:off x="415085" y="1051180"/>
            <a:ext cx="1619748" cy="185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56" y="2758652"/>
            <a:ext cx="1851211" cy="189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4362">
            <a:off x="416299" y="4506156"/>
            <a:ext cx="1727366" cy="206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4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6B0792-55D2-E3B5-42FE-46CD274B43AE}"/>
              </a:ext>
            </a:extLst>
          </p:cNvPr>
          <p:cNvSpPr txBox="1"/>
          <p:nvPr/>
        </p:nvSpPr>
        <p:spPr>
          <a:xfrm>
            <a:off x="224589" y="360065"/>
            <a:ext cx="8871284" cy="551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Філософська  </a:t>
            </a:r>
            <a:r>
              <a:rPr lang="uk-UA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духовна  література</a:t>
            </a:r>
            <a:r>
              <a:rPr lang="uk-UA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  уявлення  про  цілісність  світу  і  місце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  в  ній</a:t>
            </a:r>
            <a:r>
              <a:rPr lang="uk-UA" sz="2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Історична  література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  змогу  вивчити  історію  своєї країни, її  ставлення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 місце  в  світі. Визиває   почуття  гідності  і  гордості  за  свою  Батьківщину.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 популярністю  користувалася  книжкова  виставка  про  становлення  козацтва</a:t>
            </a:r>
            <a:r>
              <a:rPr lang="ru-RU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Україні « Воїни  степу »  та  вікторина  на  цю  тему</a:t>
            </a:r>
            <a:r>
              <a:rPr lang="uk-UA" sz="2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Поезія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  чіткий  ритм  життя. Вірші  налаштовують  на  позитив, вселяють  </a:t>
            </a:r>
            <a:r>
              <a:rPr lang="uk-UA" sz="2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віру</a:t>
            </a:r>
            <a:r>
              <a:rPr lang="ru-RU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свої  сили. </a:t>
            </a:r>
            <a:r>
              <a:rPr lang="uk-UA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  вони  покладені  на  музику  і  пісні, особливо патріотичні, героїчні, підтримують  нас  в  тилу  і  на  фронті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673">
            <a:off x="9945185" y="395088"/>
            <a:ext cx="1797619" cy="218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24358" r="21331" b="27642"/>
          <a:stretch/>
        </p:blipFill>
        <p:spPr bwMode="auto">
          <a:xfrm rot="21025000">
            <a:off x="9130406" y="2180706"/>
            <a:ext cx="1709319" cy="225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322">
            <a:off x="10044102" y="4088037"/>
            <a:ext cx="1599785" cy="26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28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1498</Words>
  <Application>Microsoft Office PowerPoint</Application>
  <PresentationFormat>Произвольный</PresentationFormat>
  <Paragraphs>190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52</cp:revision>
  <dcterms:created xsi:type="dcterms:W3CDTF">2022-12-20T14:17:30Z</dcterms:created>
  <dcterms:modified xsi:type="dcterms:W3CDTF">2024-10-09T08:34:27Z</dcterms:modified>
</cp:coreProperties>
</file>