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sya Mikitenko" initials="OM" lastIdx="3" clrIdx="0">
    <p:extLst>
      <p:ext uri="{19B8F6BF-5375-455C-9EA6-DF929625EA0E}">
        <p15:presenceInfo xmlns:p15="http://schemas.microsoft.com/office/powerpoint/2012/main" userId="5c1a7b2741d07c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DF48-1686-4A83-B57D-6F1D488C5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A2AF5-0E8B-4AAB-946A-331966385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6BDB2-D648-49C4-9972-80E7F08D3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F65B7-A668-4558-B3EB-5903636FF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95DCD4-0B2B-4FF8-8D87-F4C31832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2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375DE-71AF-48EE-A6A4-7A5CAB4C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DD46C-070C-44C8-B90B-062A26572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60B8C-4C31-4A88-9F4D-F32A0EEC5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94A49-41E3-40A1-9D8E-0F015A3C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BAB68-06FB-465C-B651-C59A9C7A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72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D42033-0ACE-4993-8509-B7D8D77FC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29EF2B-A34A-40DF-B77E-B1A5006BD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9DBE-8F02-4D97-A4BA-05E54247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57446-C4FD-4892-9044-55592278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CB645-7D30-4ED1-9A90-AE4D115DA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F9FA2-E9CE-445E-908B-8CAEF88D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08DF4-8C88-4B6D-9B1F-0E922DD3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E39C2-F7B1-4BB5-9021-394697CC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83BD4-9D8D-4330-87C3-5273E820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A9221-10C2-46B1-90EF-34D111D8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1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57A50-B316-4CE4-B27C-FC1833B2B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CBFA5-BD88-4D1D-9614-8CE26C792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1DC00-0013-4DAB-87CD-C4D25A6B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99F07-1E18-4CAD-A248-8EB6DDD5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92345-9C65-4880-ACE0-8D4B244C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2B144-3209-46E8-B655-61ABB189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EC3A1-976D-4981-A940-876497D33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99268E-7141-4EED-9C48-0D0E5D1BA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D14893-BC53-45FB-8536-4E77A698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DC4FB7-1DCE-4F56-974C-624183E8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A97723-26BE-4A6C-BB48-51CD6F42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F8B8D-D6F7-4A06-B216-827E3207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3328E-62C4-49CC-9819-30504F611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0E8839-0012-4774-BAE2-DAA03BF67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BEECB8-BF87-450A-83D8-29FA1AA6D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A20CC0-A454-42E6-B925-0E0E9A7A0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B60832-6E38-43D0-A367-2F93EBED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9F36BB-A882-4C26-A925-16128499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7251BF-C865-4D04-88C5-D5CCA895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5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8C521-8B47-42C6-9E10-B0528852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3566E6-56CD-4E72-AEEF-624076B3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61F7DA-1B65-4C86-949F-A8CD79D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691238-F1D3-4C9F-BED4-305B530F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7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FC89D4-82B8-4FAE-B43B-59C933E1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7A1A48-C6C3-45D2-A725-8969A39F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05D568-1E2D-49D1-BD87-720A59E6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8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D54C-E9B0-4601-BC72-7C247925E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C3701D-C60D-49C7-9235-CED327EE3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378D3E-4B18-40F3-83F6-97C56EC4D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3BEDC-5A4F-48B8-99B3-E194A539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093AAD-DB59-4516-9424-976E9EF85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BE8230-A35E-4BC0-A44A-8ADECD6C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7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3C606-C57C-41E5-BA63-811C84BCD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20E8A-7E5D-468A-A628-DC0C81519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461197-9999-47D6-972A-618917F2B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33CDD6-A5E8-4F9E-9D6F-41F17C7B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7212BA-592A-4856-A7CC-DB7730EE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8447-0EC5-4ED8-9265-F70E688E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4A699-E5A9-49A4-9568-DCA6837E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8AF56-4660-43DB-93D0-A009BA9DE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B4C2F-1E12-4A73-909F-CE702789F6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AAA3-DEBD-44F0-A35B-585B83FE7347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0BC29C-AFDA-4875-AB3B-671FB1EF1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A5860-6BDE-4E6B-8DDE-5FDF16CF3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78AB-D1E2-4E34-91B9-26E3008DF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9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2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1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slide" Target="slide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88EACC-78A5-45DF-B823-B6B949E5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417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96D318E-03F0-4320-B304-700D27322579}"/>
              </a:ext>
            </a:extLst>
          </p:cNvPr>
          <p:cNvSpPr/>
          <p:nvPr/>
        </p:nvSpPr>
        <p:spPr>
          <a:xfrm>
            <a:off x="439879" y="1804172"/>
            <a:ext cx="10128739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Л</a:t>
            </a:r>
            <a:r>
              <a:rPr lang="ru-RU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ітературна</a:t>
            </a:r>
            <a:r>
              <a:rPr lang="ru-RU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 </a:t>
            </a:r>
            <a:r>
              <a:rPr lang="ru-RU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гра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Schoolbook" panose="02040604050505020304" pitchFamily="18" charset="0"/>
            </a:endParaRPr>
          </a:p>
          <a:p>
            <a:pPr algn="ctr"/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Цікаві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 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факти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  про</a:t>
            </a:r>
          </a:p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українську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 </a:t>
            </a:r>
            <a:r>
              <a:rPr lang="ru-RU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мову</a:t>
            </a:r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5F19CE-0E6C-446E-8CB5-96A8C6E9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104" y="131897"/>
            <a:ext cx="7565792" cy="774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BB6EAB-8897-4398-89A4-AECF348F068C}"/>
              </a:ext>
            </a:extLst>
          </p:cNvPr>
          <p:cNvSpPr txBox="1"/>
          <p:nvPr/>
        </p:nvSpPr>
        <p:spPr>
          <a:xfrm>
            <a:off x="7014754" y="5801975"/>
            <a:ext cx="501665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Підготували: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Завідувач  бібліотеки  Світлана Безкровна,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Бібліотекар  Олеся Микитенко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8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C31315-A578-4123-9BA1-4976AF91E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6E6931-B210-4E16-918E-5E027C420D35}"/>
              </a:ext>
            </a:extLst>
          </p:cNvPr>
          <p:cNvSpPr/>
          <p:nvPr/>
        </p:nvSpPr>
        <p:spPr>
          <a:xfrm>
            <a:off x="647700" y="457735"/>
            <a:ext cx="11176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Яка  перша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книга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була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видана  в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</a:t>
            </a:r>
            <a:r>
              <a:rPr lang="ru-RU" sz="4000" dirty="0" err="1">
                <a:latin typeface="Georgia" panose="02040502050405020303" pitchFamily="18" charset="0"/>
              </a:rPr>
              <a:t>Буквар</a:t>
            </a:r>
            <a:r>
              <a:rPr lang="ru-RU" sz="4000" dirty="0">
                <a:latin typeface="Georgia" panose="02040502050405020303" pitchFamily="18" charset="0"/>
              </a:rPr>
              <a:t>»   </a:t>
            </a:r>
            <a:r>
              <a:rPr lang="ru-RU" sz="4000" dirty="0" err="1">
                <a:latin typeface="Georgia" panose="02040502050405020303" pitchFamily="18" charset="0"/>
              </a:rPr>
              <a:t>Івана</a:t>
            </a:r>
            <a:r>
              <a:rPr lang="ru-RU" sz="4000" dirty="0">
                <a:latin typeface="Georgia" panose="02040502050405020303" pitchFamily="18" charset="0"/>
              </a:rPr>
              <a:t>  Федорова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Єнеїда</a:t>
            </a:r>
            <a:r>
              <a:rPr lang="ru-RU" sz="4000" dirty="0">
                <a:latin typeface="Georgia" panose="02040502050405020303" pitchFamily="18" charset="0"/>
              </a:rPr>
              <a:t>»   </a:t>
            </a:r>
            <a:r>
              <a:rPr lang="ru-RU" sz="4000" dirty="0" err="1">
                <a:latin typeface="Georgia" panose="02040502050405020303" pitchFamily="18" charset="0"/>
              </a:rPr>
              <a:t>Івана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Котляревського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Повість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минулих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літ</a:t>
            </a:r>
            <a:r>
              <a:rPr lang="ru-RU" sz="4000" dirty="0">
                <a:latin typeface="Georgia" panose="02040502050405020303" pitchFamily="18" charset="0"/>
              </a:rPr>
              <a:t>» Нестор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E8FA2509-70B8-4FA4-8B80-DF71344C5F37}"/>
              </a:ext>
            </a:extLst>
          </p:cNvPr>
          <p:cNvSpPr/>
          <p:nvPr/>
        </p:nvSpPr>
        <p:spPr>
          <a:xfrm>
            <a:off x="1972340" y="2402425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D72C6F07-A3B6-4D57-84C2-824A97EC447A}"/>
              </a:ext>
            </a:extLst>
          </p:cNvPr>
          <p:cNvSpPr/>
          <p:nvPr/>
        </p:nvSpPr>
        <p:spPr>
          <a:xfrm>
            <a:off x="1972340" y="3599122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934C33E3-781F-4E85-80CE-4CF1BA8EEAC2}"/>
              </a:ext>
            </a:extLst>
          </p:cNvPr>
          <p:cNvSpPr/>
          <p:nvPr/>
        </p:nvSpPr>
        <p:spPr>
          <a:xfrm>
            <a:off x="1972340" y="479581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BC441-EB1F-4614-ACB2-4191ABEB2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E29849-301A-430C-8055-F2EAFF71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0" y="1131069"/>
            <a:ext cx="8711939" cy="286943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4F019A-59CE-4318-934A-097030878235}"/>
              </a:ext>
            </a:extLst>
          </p:cNvPr>
          <p:cNvSpPr/>
          <p:nvPr/>
        </p:nvSpPr>
        <p:spPr>
          <a:xfrm>
            <a:off x="773352" y="1378635"/>
            <a:ext cx="69482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Перший Буквар, виданий у Україні  у 1574  році, першодрукарем  Іваном Федоровим, зберігається  в  бібліотеці Гарвардського  університету  США.</a:t>
            </a: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33755FB9-A827-45A6-A96C-B0BE69F64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30" y="5263595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96BFE9-D5D8-4F84-A646-4B6494179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44" y="5184650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4F43DC-11E5-4419-96C8-F42DBE7202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150" y="472536"/>
            <a:ext cx="2788620" cy="423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82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46A413-6C1B-4C69-81AC-A3533D688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C4624A-7495-4794-911A-6AAF7FA88C11}"/>
              </a:ext>
            </a:extLst>
          </p:cNvPr>
          <p:cNvSpPr/>
          <p:nvPr/>
        </p:nvSpPr>
        <p:spPr>
          <a:xfrm>
            <a:off x="508000" y="701545"/>
            <a:ext cx="1117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Скільки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слів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нараховує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наша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370.000  </a:t>
            </a:r>
            <a:r>
              <a:rPr lang="ru-RU" sz="4000" dirty="0" err="1">
                <a:latin typeface="Georgia" panose="02040502050405020303" pitchFamily="18" charset="0"/>
              </a:rPr>
              <a:t>слів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256.000  </a:t>
            </a:r>
            <a:r>
              <a:rPr lang="ru-RU" sz="4000" dirty="0" err="1">
                <a:latin typeface="Georgia" panose="02040502050405020303" pitchFamily="18" charset="0"/>
              </a:rPr>
              <a:t>слів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170.000 </a:t>
            </a:r>
            <a:r>
              <a:rPr lang="ru-RU" sz="4000" dirty="0" err="1">
                <a:latin typeface="Georgia" panose="02040502050405020303" pitchFamily="18" charset="0"/>
              </a:rPr>
              <a:t>слів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1430D9A4-7A84-4FBF-A57D-6E8D99BFC55A}"/>
              </a:ext>
            </a:extLst>
          </p:cNvPr>
          <p:cNvSpPr/>
          <p:nvPr/>
        </p:nvSpPr>
        <p:spPr>
          <a:xfrm>
            <a:off x="3742660" y="214777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hlinkClick r:id="rId5" action="ppaction://hlinksldjump"/>
            <a:extLst>
              <a:ext uri="{FF2B5EF4-FFF2-40B4-BE49-F238E27FC236}">
                <a16:creationId xmlns:a16="http://schemas.microsoft.com/office/drawing/2014/main" id="{EE540F1E-A272-44C0-AFF0-96A61151841F}"/>
              </a:ext>
            </a:extLst>
          </p:cNvPr>
          <p:cNvSpPr/>
          <p:nvPr/>
        </p:nvSpPr>
        <p:spPr>
          <a:xfrm>
            <a:off x="3817087" y="3306522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C26AAD1-DA5E-4D70-8DAA-AC05BD5E9AF1}"/>
              </a:ext>
            </a:extLst>
          </p:cNvPr>
          <p:cNvSpPr/>
          <p:nvPr/>
        </p:nvSpPr>
        <p:spPr>
          <a:xfrm>
            <a:off x="3817087" y="446526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5AA72D-1420-433F-A40D-C2B6C46E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A7AD2-3945-4707-A51B-0CA1BC0C2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30" y="1131069"/>
            <a:ext cx="8711939" cy="28694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9372A1-13FE-4E57-AA80-0AE427A58CE7}"/>
              </a:ext>
            </a:extLst>
          </p:cNvPr>
          <p:cNvSpPr/>
          <p:nvPr/>
        </p:nvSpPr>
        <p:spPr>
          <a:xfrm>
            <a:off x="773352" y="1478212"/>
            <a:ext cx="6096000" cy="14433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940"/>
              </a:spcAft>
            </a:pP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словником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налічує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256 тис.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FF266A-518E-4898-99E5-64BC14EA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10" y="5379788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8F38D8A0-4BA5-4893-82EB-6D366A132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99" y="5266643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21611D-FEE1-45C4-B1E2-DCEC9ED2A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150" y="533009"/>
            <a:ext cx="3539905" cy="51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5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0490E3-0D58-4090-B744-8BFC6A3F4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A0709D-913C-4649-80EB-1B37C949C077}"/>
              </a:ext>
            </a:extLst>
          </p:cNvPr>
          <p:cNvSpPr/>
          <p:nvPr/>
        </p:nvSpPr>
        <p:spPr>
          <a:xfrm>
            <a:off x="0" y="432404"/>
            <a:ext cx="11442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Який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український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твір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найперекладаємий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«</a:t>
            </a:r>
            <a:r>
              <a:rPr lang="ru-RU" sz="4000" dirty="0" err="1">
                <a:latin typeface="Georgia" panose="02040502050405020303" pitchFamily="18" charset="0"/>
              </a:rPr>
              <a:t>Лісова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пісня</a:t>
            </a:r>
            <a:r>
              <a:rPr lang="ru-RU" sz="4000" dirty="0">
                <a:latin typeface="Georgia" panose="02040502050405020303" pitchFamily="18" charset="0"/>
              </a:rPr>
              <a:t>»   Леся </a:t>
            </a:r>
            <a:r>
              <a:rPr lang="ru-RU" sz="4000" dirty="0" err="1">
                <a:latin typeface="Georgia" panose="02040502050405020303" pitchFamily="18" charset="0"/>
              </a:rPr>
              <a:t>Українка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Єнеїда</a:t>
            </a:r>
            <a:r>
              <a:rPr lang="ru-RU" sz="4000" dirty="0">
                <a:latin typeface="Georgia" panose="02040502050405020303" pitchFamily="18" charset="0"/>
              </a:rPr>
              <a:t>»   </a:t>
            </a:r>
            <a:r>
              <a:rPr lang="ru-RU" sz="4000" dirty="0" err="1">
                <a:latin typeface="Georgia" panose="02040502050405020303" pitchFamily="18" charset="0"/>
              </a:rPr>
              <a:t>Івана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Котляревського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Заповіт</a:t>
            </a:r>
            <a:r>
              <a:rPr lang="ru-RU" sz="4000" dirty="0">
                <a:latin typeface="Georgia" panose="02040502050405020303" pitchFamily="18" charset="0"/>
              </a:rPr>
              <a:t>» Тараса  Шевченко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8DD8E7E9-86CE-48E9-B264-4F23172A4116}"/>
              </a:ext>
            </a:extLst>
          </p:cNvPr>
          <p:cNvSpPr/>
          <p:nvPr/>
        </p:nvSpPr>
        <p:spPr>
          <a:xfrm>
            <a:off x="1339702" y="297179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C1DE4E85-A2CC-4511-BDD7-97EAFB0C3172}"/>
              </a:ext>
            </a:extLst>
          </p:cNvPr>
          <p:cNvSpPr/>
          <p:nvPr/>
        </p:nvSpPr>
        <p:spPr>
          <a:xfrm>
            <a:off x="1329069" y="4178596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hlinkClick r:id="rId5" action="ppaction://hlinksldjump"/>
            <a:extLst>
              <a:ext uri="{FF2B5EF4-FFF2-40B4-BE49-F238E27FC236}">
                <a16:creationId xmlns:a16="http://schemas.microsoft.com/office/drawing/2014/main" id="{31AA1BB2-6D86-4EB3-8E9A-8A97B4303446}"/>
              </a:ext>
            </a:extLst>
          </p:cNvPr>
          <p:cNvSpPr/>
          <p:nvPr/>
        </p:nvSpPr>
        <p:spPr>
          <a:xfrm>
            <a:off x="1339702" y="536765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5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EE229-7FD3-4C6B-AEA7-B648FF33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185B14-1EAC-47EF-BF5B-B8E2585D2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49" y="891416"/>
            <a:ext cx="8711939" cy="286536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EE6396-3B63-4B5B-90F2-244F38FBC9B3}"/>
              </a:ext>
            </a:extLst>
          </p:cNvPr>
          <p:cNvSpPr/>
          <p:nvPr/>
        </p:nvSpPr>
        <p:spPr>
          <a:xfrm>
            <a:off x="888327" y="1355822"/>
            <a:ext cx="6096000" cy="19043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перекладів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Заповіт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Тараса Шевченка: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переклали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147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народів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90C774-285D-4036-A2AD-C06ED47B6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12" y="5372294"/>
            <a:ext cx="7937680" cy="926672"/>
          </a:xfrm>
          <a:prstGeom prst="rect">
            <a:avLst/>
          </a:prstGeom>
        </p:spPr>
      </p:pic>
      <p:pic>
        <p:nvPicPr>
          <p:cNvPr id="6" name="Рисунок 5">
            <a:hlinkClick r:id="rId5" action="ppaction://hlinksldjump"/>
            <a:extLst>
              <a:ext uri="{FF2B5EF4-FFF2-40B4-BE49-F238E27FC236}">
                <a16:creationId xmlns:a16="http://schemas.microsoft.com/office/drawing/2014/main" id="{FC3E916F-85F0-4962-A988-AED1BF244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26" y="5352453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9D31D6-88A4-4F5A-8694-1F79B1301B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93" y="539906"/>
            <a:ext cx="3727358" cy="51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99FC41-46E0-484F-A048-6CE9E1DF2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BA0C066-5E3D-4A25-A1C6-568B3BCF1E6D}"/>
              </a:ext>
            </a:extLst>
          </p:cNvPr>
          <p:cNvSpPr/>
          <p:nvPr/>
        </p:nvSpPr>
        <p:spPr>
          <a:xfrm>
            <a:off x="152400" y="425320"/>
            <a:ext cx="11442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народна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пісня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здобула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всесвітню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популярність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« </a:t>
            </a:r>
            <a:r>
              <a:rPr lang="ru-RU" sz="4000" dirty="0" err="1">
                <a:latin typeface="Georgia" panose="02040502050405020303" pitchFamily="18" charset="0"/>
              </a:rPr>
              <a:t>Щедрик</a:t>
            </a:r>
            <a:r>
              <a:rPr lang="ru-RU" sz="4000" dirty="0">
                <a:latin typeface="Georgia" panose="02040502050405020303" pitchFamily="18" charset="0"/>
              </a:rPr>
              <a:t>»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«Дунаю, Дунаю, </a:t>
            </a:r>
            <a:r>
              <a:rPr lang="ru-RU" sz="4000" dirty="0" err="1">
                <a:latin typeface="Georgia" panose="02040502050405020303" pitchFamily="18" charset="0"/>
              </a:rPr>
              <a:t>чому</a:t>
            </a:r>
            <a:r>
              <a:rPr lang="ru-RU" sz="4000" dirty="0">
                <a:latin typeface="Georgia" panose="02040502050405020303" pitchFamily="18" charset="0"/>
              </a:rPr>
              <a:t>  смутен  </a:t>
            </a:r>
            <a:r>
              <a:rPr lang="ru-RU" sz="4000" dirty="0" err="1">
                <a:latin typeface="Georgia" panose="02040502050405020303" pitchFamily="18" charset="0"/>
              </a:rPr>
              <a:t>течеш</a:t>
            </a:r>
            <a:r>
              <a:rPr lang="ru-RU" sz="4000" dirty="0">
                <a:latin typeface="Georgia" panose="02040502050405020303" pitchFamily="18" charset="0"/>
              </a:rPr>
              <a:t>?».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</a:t>
            </a:r>
            <a:r>
              <a:rPr lang="ru-RU" sz="4000" dirty="0" err="1">
                <a:latin typeface="Georgia" panose="02040502050405020303" pitchFamily="18" charset="0"/>
              </a:rPr>
              <a:t>Ти</a:t>
            </a:r>
            <a:r>
              <a:rPr lang="ru-RU" sz="4000" dirty="0">
                <a:latin typeface="Georgia" panose="02040502050405020303" pitchFamily="18" charset="0"/>
              </a:rPr>
              <a:t>  ж  мене  </a:t>
            </a:r>
            <a:r>
              <a:rPr lang="ru-RU" sz="4000" dirty="0" err="1">
                <a:latin typeface="Georgia" panose="02040502050405020303" pitchFamily="18" charset="0"/>
              </a:rPr>
              <a:t>підманула</a:t>
            </a:r>
            <a:r>
              <a:rPr lang="ru-RU" sz="4000" dirty="0">
                <a:latin typeface="Georgia" panose="02040502050405020303" pitchFamily="18" charset="0"/>
              </a:rPr>
              <a:t>»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3AA125F3-D825-494B-ADBC-552917B2693A}"/>
              </a:ext>
            </a:extLst>
          </p:cNvPr>
          <p:cNvSpPr/>
          <p:nvPr/>
        </p:nvSpPr>
        <p:spPr>
          <a:xfrm>
            <a:off x="1334813" y="298493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FC3C82CD-AE6D-40EB-ADFF-F8714C27FD27}"/>
              </a:ext>
            </a:extLst>
          </p:cNvPr>
          <p:cNvSpPr/>
          <p:nvPr/>
        </p:nvSpPr>
        <p:spPr>
          <a:xfrm>
            <a:off x="1334813" y="4183118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4DE74885-C72E-4D60-8347-7A4668753DEF}"/>
              </a:ext>
            </a:extLst>
          </p:cNvPr>
          <p:cNvSpPr/>
          <p:nvPr/>
        </p:nvSpPr>
        <p:spPr>
          <a:xfrm>
            <a:off x="1334813" y="538129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51A5C1-4ADC-44DC-94BB-E01C70CEA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C0B6B-129A-4078-84F8-10F754E97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49" y="623178"/>
            <a:ext cx="8711939" cy="47981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065D721-844D-429D-899C-34DED2029601}"/>
              </a:ext>
            </a:extLst>
          </p:cNvPr>
          <p:cNvSpPr/>
          <p:nvPr/>
        </p:nvSpPr>
        <p:spPr>
          <a:xfrm>
            <a:off x="622300" y="1436638"/>
            <a:ext cx="69214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Народна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пісня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Щедрик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здобула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всесвітню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популярність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Безліч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разів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звучала у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популярних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фільмах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серіалах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 далеко не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знають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Carol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bells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англомовна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версія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нашої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різдвяної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пісні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Щедрик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b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З 1918-го до 1920-го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офіційною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Кубанській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Народній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Республіці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403FB-97E6-423A-883A-5EDEC86A1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49" y="5682966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2F6C38C0-527E-408D-B563-ECE5E9269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63" y="5629035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BD4DD7-7903-4E34-AAA3-B0580EB811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15" y="415504"/>
            <a:ext cx="3623254" cy="514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80F458-5CEE-4D25-BC64-131B0A794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A0DAC40-1343-4187-B750-3239DF972C9A}"/>
              </a:ext>
            </a:extLst>
          </p:cNvPr>
          <p:cNvSpPr/>
          <p:nvPr/>
        </p:nvSpPr>
        <p:spPr>
          <a:xfrm>
            <a:off x="152400" y="425320"/>
            <a:ext cx="11442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особливі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слова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має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паліндроми</a:t>
            </a:r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синоніми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антоніми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854F413A-FB5A-40BA-BC8A-897E9DA1BA21}"/>
              </a:ext>
            </a:extLst>
          </p:cNvPr>
          <p:cNvSpPr/>
          <p:nvPr/>
        </p:nvSpPr>
        <p:spPr>
          <a:xfrm>
            <a:off x="2469931" y="2974426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8EB53FFA-5409-4965-B999-4C251B4254F3}"/>
              </a:ext>
            </a:extLst>
          </p:cNvPr>
          <p:cNvSpPr/>
          <p:nvPr/>
        </p:nvSpPr>
        <p:spPr>
          <a:xfrm>
            <a:off x="2469931" y="4211135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8D786A6A-6321-412D-A9FF-7E5019506688}"/>
              </a:ext>
            </a:extLst>
          </p:cNvPr>
          <p:cNvSpPr/>
          <p:nvPr/>
        </p:nvSpPr>
        <p:spPr>
          <a:xfrm>
            <a:off x="2469931" y="5422454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7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FC538D-9618-40C7-AAA5-111063AF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8EA518-B1E6-4732-A52A-7D7D2EE82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30" y="1145416"/>
            <a:ext cx="8711939" cy="38075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B17582-93E5-461B-A266-C0C085455C4C}"/>
              </a:ext>
            </a:extLst>
          </p:cNvPr>
          <p:cNvSpPr/>
          <p:nvPr/>
        </p:nvSpPr>
        <p:spPr>
          <a:xfrm>
            <a:off x="838200" y="1513716"/>
            <a:ext cx="6096000" cy="28264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 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 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 —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паліндроми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так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дзеркальні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слова: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як 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зліва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направо, так і справа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наліво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Ось,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приміром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«Я несу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гусеня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ж «ротатор».</a:t>
            </a:r>
            <a:endParaRPr lang="ru-RU" sz="2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43D4F6-AA7F-4C65-BE66-0C1ACF882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55" y="5513448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C5D4EF05-21D2-4934-AFA9-62902219F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74" y="5435999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325648-C862-4A82-9995-C2FDC2FE9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636" y="530853"/>
            <a:ext cx="3648778" cy="48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109D2D-2E32-4932-99D3-C0466CF01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332222-7EA3-4F5E-B190-D6BA7A7B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147" y="448141"/>
            <a:ext cx="4566964" cy="538777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CAC92CF-EFBA-4EFB-AAB2-DC841D1DF93A}"/>
              </a:ext>
            </a:extLst>
          </p:cNvPr>
          <p:cNvSpPr/>
          <p:nvPr/>
        </p:nvSpPr>
        <p:spPr>
          <a:xfrm>
            <a:off x="600363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178146-34A4-4B26-96F8-B010076325AF}"/>
              </a:ext>
            </a:extLst>
          </p:cNvPr>
          <p:cNvSpPr/>
          <p:nvPr/>
        </p:nvSpPr>
        <p:spPr>
          <a:xfrm>
            <a:off x="0" y="241634"/>
            <a:ext cx="7678652" cy="6859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не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 й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невичерпне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Вона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   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мелодійних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та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цікавих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не 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слова — а 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підтверджені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ru-RU" sz="3600" i="1" dirty="0" err="1">
                <a:solidFill>
                  <a:srgbClr val="242424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Times New Roman" panose="02020603050405020304" pitchFamily="18" charset="0"/>
              </a:rPr>
              <a:t>’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ятаєте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Ви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i="1" dirty="0" err="1">
                <a:solidFill>
                  <a:srgbClr val="242424"/>
                </a:solidFill>
                <a:latin typeface="Yu Mincho Light" panose="02020300000000000000" pitchFamily="18" charset="-128"/>
                <a:ea typeface="Yu Mincho Light" panose="02020300000000000000" pitchFamily="18" charset="-128"/>
                <a:cs typeface="Times New Roman" panose="02020603050405020304" pitchFamily="18" charset="0"/>
              </a:rPr>
              <a:t>’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ясує</a:t>
            </a:r>
            <a:endParaRPr lang="ru-RU" sz="3600" i="1" dirty="0">
              <a:solidFill>
                <a:srgbClr val="242424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 </a:t>
            </a:r>
            <a:r>
              <a:rPr lang="ru-RU" sz="3600" i="1" dirty="0" err="1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i="1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242424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sz="4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нак завершения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BDDB1A9-5E17-49D1-A0F9-9F9D30F9EAD8}"/>
              </a:ext>
            </a:extLst>
          </p:cNvPr>
          <p:cNvSpPr/>
          <p:nvPr/>
        </p:nvSpPr>
        <p:spPr>
          <a:xfrm>
            <a:off x="2262938" y="5934360"/>
            <a:ext cx="3152775" cy="696828"/>
          </a:xfrm>
          <a:prstGeom prst="flowChartTerminator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Вперед</a:t>
            </a:r>
            <a:r>
              <a:rPr lang="ru-RU" sz="36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16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19FACD-9EAA-4D56-8D96-EECDA9CB7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A4DA613-98DD-4E75-96F1-EC61326112AC}"/>
              </a:ext>
            </a:extLst>
          </p:cNvPr>
          <p:cNvSpPr/>
          <p:nvPr/>
        </p:nvSpPr>
        <p:spPr>
          <a:xfrm>
            <a:off x="152400" y="425320"/>
            <a:ext cx="114427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  яку  букву  алфавиту 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починається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найбільша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кількість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слів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?</a:t>
            </a:r>
          </a:p>
          <a:p>
            <a:pPr algn="ctr"/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        «П»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        «С»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         «Т»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8C02614E-D14E-4732-A0D2-CE7B6E9DBB38}"/>
              </a:ext>
            </a:extLst>
          </p:cNvPr>
          <p:cNvSpPr/>
          <p:nvPr/>
        </p:nvSpPr>
        <p:spPr>
          <a:xfrm>
            <a:off x="4542502" y="2369574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1B2E3744-7A8D-4BDB-B1E3-3DF4CF0016BC}"/>
              </a:ext>
            </a:extLst>
          </p:cNvPr>
          <p:cNvSpPr/>
          <p:nvPr/>
        </p:nvSpPr>
        <p:spPr>
          <a:xfrm>
            <a:off x="4621160" y="357402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BC262198-B519-47DB-AE42-41102B3D77C1}"/>
              </a:ext>
            </a:extLst>
          </p:cNvPr>
          <p:cNvSpPr/>
          <p:nvPr/>
        </p:nvSpPr>
        <p:spPr>
          <a:xfrm>
            <a:off x="4707191" y="481582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7C7C90-6ABB-4F7D-AE2B-FAE916E67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515C3C-2A4B-49D7-AF10-87D5307C3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0" y="1107316"/>
            <a:ext cx="8711939" cy="28653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F239CF-70DC-4BE3-AEFF-AC68D816655A}"/>
              </a:ext>
            </a:extLst>
          </p:cNvPr>
          <p:cNvSpPr/>
          <p:nvPr/>
        </p:nvSpPr>
        <p:spPr>
          <a:xfrm>
            <a:off x="1030049" y="1811635"/>
            <a:ext cx="6096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українській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слів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починається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на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літеру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“П”.</a:t>
            </a:r>
            <a:br>
              <a:rPr lang="ru-RU" dirty="0">
                <a:solidFill>
                  <a:srgbClr val="4F4F4F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F22691-2DF9-450C-B6F2-C5E65FC74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30" y="5132549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  <a:extLst>
              <a:ext uri="{FF2B5EF4-FFF2-40B4-BE49-F238E27FC236}">
                <a16:creationId xmlns:a16="http://schemas.microsoft.com/office/drawing/2014/main" id="{A7680A79-5FCA-4B5B-9C1F-29D7E9FFE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30" y="5077746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3EF10E-56B8-4524-B578-918A657EF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16" y="548960"/>
            <a:ext cx="3621385" cy="50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5B1D80-6EE4-407C-A4D3-27A8EEB71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03B794-372F-444B-BC14-5699D6C0EBAC}"/>
              </a:ext>
            </a:extLst>
          </p:cNvPr>
          <p:cNvSpPr/>
          <p:nvPr/>
        </p:nvSpPr>
        <p:spPr>
          <a:xfrm>
            <a:off x="537087" y="39329"/>
            <a:ext cx="114427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Georgia" panose="02040502050405020303" pitchFamily="18" charset="0"/>
            </a:endParaRP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Де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ще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окрім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України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має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статус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напівофіційної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США 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Германія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Італія</a:t>
            </a:r>
            <a:r>
              <a:rPr lang="ru-RU" sz="4000" dirty="0">
                <a:latin typeface="Georgia" panose="02040502050405020303" pitchFamily="18" charset="0"/>
              </a:rPr>
              <a:t>             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FD2130BB-CA1D-4BDC-940D-C325AC9C204B}"/>
              </a:ext>
            </a:extLst>
          </p:cNvPr>
          <p:cNvSpPr/>
          <p:nvPr/>
        </p:nvSpPr>
        <p:spPr>
          <a:xfrm>
            <a:off x="3923071" y="2585884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63E6C41E-AAD9-48C5-9A96-E3D12518EBCC}"/>
              </a:ext>
            </a:extLst>
          </p:cNvPr>
          <p:cNvSpPr/>
          <p:nvPr/>
        </p:nvSpPr>
        <p:spPr>
          <a:xfrm>
            <a:off x="3923071" y="381491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F8A5CE74-157D-4D1D-B1F3-81FEF6D10D70}"/>
              </a:ext>
            </a:extLst>
          </p:cNvPr>
          <p:cNvSpPr/>
          <p:nvPr/>
        </p:nvSpPr>
        <p:spPr>
          <a:xfrm>
            <a:off x="4004187" y="5043950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2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4A0315-E7B6-4E38-AE0A-46D7CE3F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32EC4-A4F1-4914-B55E-9517577C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5" y="357273"/>
            <a:ext cx="8711939" cy="54204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DC5BB8-F003-40A8-93A4-FD6731B72E19}"/>
              </a:ext>
            </a:extLst>
          </p:cNvPr>
          <p:cNvSpPr/>
          <p:nvPr/>
        </p:nvSpPr>
        <p:spPr>
          <a:xfrm>
            <a:off x="473553" y="584968"/>
            <a:ext cx="71246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межами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Європи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напівофіційний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статус в США (округ Кук штату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Іллінойс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Відомо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округ Кук в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Іллінойс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16-й з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найбільших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урядів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самоврядування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окрузі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проживає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5,5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мільйонів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 складу округу входить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місто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Чикаго разом з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передмістями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обрана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одна з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вживаних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даному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районі</a:t>
            </a:r>
            <a: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6E223151-E133-4835-B145-0695E1E1A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755" y="5968256"/>
            <a:ext cx="7937680" cy="6992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021FD8-C63C-42A4-9F0F-C2D982B9B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32" y="5839854"/>
            <a:ext cx="7551401" cy="866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09DDBB-81FA-480F-91AD-A2E20BDB42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5" y="166774"/>
            <a:ext cx="3650810" cy="56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93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013189-93B1-4937-B2A9-06BE5890E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0C8884-515B-4491-88FD-1B0C25DCB9B8}"/>
              </a:ext>
            </a:extLst>
          </p:cNvPr>
          <p:cNvSpPr/>
          <p:nvPr/>
        </p:nvSpPr>
        <p:spPr>
          <a:xfrm>
            <a:off x="114300" y="-5418"/>
            <a:ext cx="114427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>
              <a:latin typeface="Georgia" panose="02040502050405020303" pitchFamily="18" charset="0"/>
            </a:endParaRPr>
          </a:p>
          <a:p>
            <a:pPr algn="ctr"/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Назви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чого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в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українській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досі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доводять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споріденість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з  </a:t>
            </a:r>
          </a:p>
          <a:p>
            <a:pPr algn="ctr"/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давньослов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Yu Mincho Light" panose="02020300000000000000" pitchFamily="18" charset="-128"/>
                <a:ea typeface="Yu Mincho Light" panose="02020300000000000000" pitchFamily="18" charset="-128"/>
              </a:rPr>
              <a:t>’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янською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місяців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одягу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 </a:t>
            </a:r>
            <a:r>
              <a:rPr lang="ru-RU" sz="4000" dirty="0" err="1">
                <a:latin typeface="Georgia" panose="02040502050405020303" pitchFamily="18" charset="0"/>
              </a:rPr>
              <a:t>предметів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B2ADD86D-920F-4B51-B06F-DBBC0AE49C31}"/>
              </a:ext>
            </a:extLst>
          </p:cNvPr>
          <p:cNvSpPr/>
          <p:nvPr/>
        </p:nvSpPr>
        <p:spPr>
          <a:xfrm>
            <a:off x="3539613" y="320039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93910532-C06B-4685-9E31-3931C52CE201}"/>
              </a:ext>
            </a:extLst>
          </p:cNvPr>
          <p:cNvSpPr/>
          <p:nvPr/>
        </p:nvSpPr>
        <p:spPr>
          <a:xfrm>
            <a:off x="3608439" y="4375354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5D9296D7-F827-4A5A-9BCB-9014911BCFB7}"/>
              </a:ext>
            </a:extLst>
          </p:cNvPr>
          <p:cNvSpPr/>
          <p:nvPr/>
        </p:nvSpPr>
        <p:spPr>
          <a:xfrm>
            <a:off x="3642852" y="5616676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7F4910-8D26-44D2-B345-2D897CB1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6D07A0-3AC2-4078-B0F4-0D05B6302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0" y="301817"/>
            <a:ext cx="8711939" cy="53597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138414-0D4C-4B5D-A860-CE1EB0104252}"/>
              </a:ext>
            </a:extLst>
          </p:cNvPr>
          <p:cNvSpPr/>
          <p:nvPr/>
        </p:nvSpPr>
        <p:spPr>
          <a:xfrm>
            <a:off x="537053" y="571216"/>
            <a:ext cx="6997699" cy="482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25"/>
              </a:lnSpc>
              <a:spcAft>
                <a:spcPts val="1950"/>
              </a:spcAft>
            </a:pP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українській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мові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донині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збереглися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назви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місяців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давньослов’янського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календаря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—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сiчень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(час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вирубки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лісу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лютий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люті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морози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березень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(тут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існує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кілька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тлумачень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починає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цвісти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береза; брали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березовий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сік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; палили березу на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вугілля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квітень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(початок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цвітіння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берези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травень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зеленіє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трава), 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червень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червоніють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вишні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липень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(початок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цвітіння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липи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серпень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слова «серп» ,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вказує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час жнив), 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вересень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цвітіння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вересу),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жовтень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жовтіє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листя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), </a:t>
            </a:r>
            <a:r>
              <a:rPr lang="ru-RU" sz="2800" b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листопад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опадає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листя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з дерев), </a:t>
            </a:r>
            <a:r>
              <a:rPr lang="ru-RU" sz="2800" b="1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грудень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слова «груда» — мерзла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колія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дорозі</a:t>
            </a:r>
            <a:r>
              <a:rPr lang="ru-RU" sz="2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7017E956-F897-4D2E-9CB7-1A6145A5B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30" y="5809693"/>
            <a:ext cx="7937680" cy="9266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7E2C8-DDD4-44F0-84AB-BDC41A9E3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226" y="5826496"/>
            <a:ext cx="6823587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CF4550-9DD3-4F0C-8560-3AAE6D644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210" y="431266"/>
            <a:ext cx="3579203" cy="53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42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8721F1-884C-4E3A-BF2C-F81CA7CD6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1E5EEA-E4CC-4605-A4EF-EE3270184516}"/>
              </a:ext>
            </a:extLst>
          </p:cNvPr>
          <p:cNvSpPr/>
          <p:nvPr/>
        </p:nvSpPr>
        <p:spPr>
          <a:xfrm>
            <a:off x="152400" y="425320"/>
            <a:ext cx="114427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Коли   в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нашій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країні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відмечається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день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писемності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та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мови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27 </a:t>
            </a:r>
            <a:r>
              <a:rPr lang="ru-RU" sz="4000" dirty="0" err="1">
                <a:latin typeface="Georgia" panose="02040502050405020303" pitchFamily="18" charset="0"/>
              </a:rPr>
              <a:t>жовтня</a:t>
            </a:r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24  </a:t>
            </a:r>
            <a:r>
              <a:rPr lang="ru-RU" sz="4000" dirty="0" err="1">
                <a:latin typeface="Georgia" panose="02040502050405020303" pitchFamily="18" charset="0"/>
              </a:rPr>
              <a:t>серпня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       1 червня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137A8AC9-DE66-49BE-A28E-DF33094883D9}"/>
              </a:ext>
            </a:extLst>
          </p:cNvPr>
          <p:cNvSpPr/>
          <p:nvPr/>
        </p:nvSpPr>
        <p:spPr>
          <a:xfrm>
            <a:off x="3421626" y="3092052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0C529897-16A4-4F5E-B4EB-BFC3034F8E80}"/>
              </a:ext>
            </a:extLst>
          </p:cNvPr>
          <p:cNvSpPr/>
          <p:nvPr/>
        </p:nvSpPr>
        <p:spPr>
          <a:xfrm>
            <a:off x="3433917" y="4198374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EFCC0224-4E5C-40E9-9929-C2B5E2936D2D}"/>
              </a:ext>
            </a:extLst>
          </p:cNvPr>
          <p:cNvSpPr/>
          <p:nvPr/>
        </p:nvSpPr>
        <p:spPr>
          <a:xfrm>
            <a:off x="3433917" y="5426945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F6243-2498-4E3A-8658-A25685F50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04C8F6-6BF9-49E7-BB4D-E5786C156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15" y="988131"/>
            <a:ext cx="8711939" cy="283359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19F6C3-11BD-4AA6-AAB2-3DFB273A3632}"/>
              </a:ext>
            </a:extLst>
          </p:cNvPr>
          <p:cNvSpPr/>
          <p:nvPr/>
        </p:nvSpPr>
        <p:spPr>
          <a:xfrm>
            <a:off x="495300" y="1251635"/>
            <a:ext cx="7200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ru-RU" sz="40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жовтня</a:t>
            </a:r>
            <a:r>
              <a:rPr lang="ru-RU" sz="40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40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40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української</a:t>
            </a:r>
            <a:r>
              <a:rPr lang="ru-RU" sz="40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писемності</a:t>
            </a:r>
            <a:r>
              <a:rPr lang="ru-RU" sz="4000" dirty="0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 </a:t>
            </a:r>
            <a:r>
              <a:rPr lang="ru-RU" sz="4000" dirty="0" err="1">
                <a:solidFill>
                  <a:srgbClr val="4F4F4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hlinkClick r:id="rId4" action="ppaction://hlinksldjump"/>
            <a:extLst>
              <a:ext uri="{FF2B5EF4-FFF2-40B4-BE49-F238E27FC236}">
                <a16:creationId xmlns:a16="http://schemas.microsoft.com/office/drawing/2014/main" id="{AD0A8570-D9E9-4A1D-B5E9-0357C2443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49" y="5384530"/>
            <a:ext cx="8230836" cy="923330"/>
          </a:xfrm>
          <a:prstGeom prst="rect">
            <a:avLst/>
          </a:prstGeom>
        </p:spPr>
      </p:pic>
      <p:sp>
        <p:nvSpPr>
          <p:cNvPr id="9" name="Прямоугольник 8">
            <a:hlinkClick r:id="rId4" action="ppaction://hlinksldjump"/>
            <a:extLst>
              <a:ext uri="{FF2B5EF4-FFF2-40B4-BE49-F238E27FC236}">
                <a16:creationId xmlns:a16="http://schemas.microsoft.com/office/drawing/2014/main" id="{70987196-1FD1-4EB4-8CA0-362319783805}"/>
              </a:ext>
            </a:extLst>
          </p:cNvPr>
          <p:cNvSpPr/>
          <p:nvPr/>
        </p:nvSpPr>
        <p:spPr>
          <a:xfrm>
            <a:off x="185279" y="5280037"/>
            <a:ext cx="8258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Дякуємо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за  </a:t>
            </a:r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відповіді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E6384-FA5A-409B-8760-7A71E3FEA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71" y="339235"/>
            <a:ext cx="3442929" cy="54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456CB9-EC73-45FD-B081-4F80B795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81C1034-2F42-4CF4-B9FB-98E2333C3B0B}"/>
              </a:ext>
            </a:extLst>
          </p:cNvPr>
          <p:cNvSpPr/>
          <p:nvPr/>
        </p:nvSpPr>
        <p:spPr>
          <a:xfrm>
            <a:off x="1238250" y="727761"/>
            <a:ext cx="97155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—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втілення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думки.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Що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багатша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думка, то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багатша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Любімо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її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вивчаймо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її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розвиваймо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її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!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Борімося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за красу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мови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за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правильність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мови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за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приступність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мови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, за 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багатство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мови</a:t>
            </a: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...» </a:t>
            </a:r>
          </a:p>
          <a:p>
            <a:pPr algn="just"/>
            <a:endParaRPr lang="ru-RU" sz="36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  <a:p>
            <a:pPr algn="just"/>
            <a:endParaRPr lang="ru-RU" sz="3600" i="1" dirty="0">
              <a:solidFill>
                <a:srgbClr val="51515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3600" i="1" dirty="0">
                <a:solidFill>
                  <a:srgbClr val="515151"/>
                </a:solidFill>
                <a:latin typeface="Georgia" panose="02040502050405020303" pitchFamily="18" charset="0"/>
              </a:rPr>
              <a:t>                                             Максим   </a:t>
            </a:r>
            <a:r>
              <a:rPr lang="ru-RU" sz="3600" i="1" dirty="0" err="1">
                <a:solidFill>
                  <a:srgbClr val="515151"/>
                </a:solidFill>
                <a:latin typeface="Georgia" panose="02040502050405020303" pitchFamily="18" charset="0"/>
              </a:rPr>
              <a:t>Рильський</a:t>
            </a:r>
            <a:endParaRPr lang="ru-RU" sz="3600" b="0" i="0" dirty="0">
              <a:solidFill>
                <a:srgbClr val="51515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5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001272-D2E7-4E96-A8E8-07D7B7EE4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0737"/>
            <a:ext cx="12192000" cy="6857999"/>
          </a:xfrm>
          <a:prstGeom prst="rect">
            <a:avLst/>
          </a:prstGeom>
        </p:spPr>
      </p:pic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9AF5FF77-9A6A-44C2-8A67-B17335711885}"/>
              </a:ext>
            </a:extLst>
          </p:cNvPr>
          <p:cNvSpPr/>
          <p:nvPr/>
        </p:nvSpPr>
        <p:spPr>
          <a:xfrm>
            <a:off x="4139898" y="794484"/>
            <a:ext cx="7800739" cy="3965198"/>
          </a:xfrm>
          <a:prstGeom prst="wedgeRectCallout">
            <a:avLst>
              <a:gd name="adj1" fmla="val -61144"/>
              <a:gd name="adj2" fmla="val -2370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D8A2C4A-272A-4E03-9753-826607E789E4}"/>
              </a:ext>
            </a:extLst>
          </p:cNvPr>
          <p:cNvSpPr/>
          <p:nvPr/>
        </p:nvSpPr>
        <p:spPr>
          <a:xfrm>
            <a:off x="4203520" y="755972"/>
            <a:ext cx="7552544" cy="342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uk-UA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ітаємо  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 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Правила  </a:t>
            </a:r>
            <a:r>
              <a:rPr lang="ru-RU" sz="3200" dirty="0" err="1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</a:t>
            </a:r>
            <a:r>
              <a:rPr lang="ru-RU" sz="3200" dirty="0">
                <a:solidFill>
                  <a:srgbClr val="242424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Обираємо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одну правильную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відповідь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вірна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загорєтся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зелене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світло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невірно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червоне</a:t>
            </a:r>
            <a:r>
              <a:rPr lang="ru-RU" sz="32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! </a:t>
            </a:r>
            <a:endParaRPr lang="ru-RU" sz="32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961922-33CC-47DA-8FE1-45820441E6AB}"/>
              </a:ext>
            </a:extLst>
          </p:cNvPr>
          <p:cNvSpPr/>
          <p:nvPr/>
        </p:nvSpPr>
        <p:spPr>
          <a:xfrm>
            <a:off x="3709057" y="5331066"/>
            <a:ext cx="792480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275ABE-B63B-4753-98A3-D36CBB1FFDDA}"/>
              </a:ext>
            </a:extLst>
          </p:cNvPr>
          <p:cNvSpPr/>
          <p:nvPr/>
        </p:nvSpPr>
        <p:spPr>
          <a:xfrm>
            <a:off x="3421319" y="5284564"/>
            <a:ext cx="83347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очати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вікторину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5A8D6D-30C2-49D9-A2BF-36C4C910A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068" y="302937"/>
            <a:ext cx="3774255" cy="55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4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AC0D09-F10D-4744-90E9-8222B705A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7336CB-A2CE-4402-8E3C-45CC67D30D9D}"/>
              </a:ext>
            </a:extLst>
          </p:cNvPr>
          <p:cNvSpPr/>
          <p:nvPr/>
        </p:nvSpPr>
        <p:spPr>
          <a:xfrm>
            <a:off x="1600200" y="606894"/>
            <a:ext cx="11201400" cy="679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 державна  мова  України 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4000" dirty="0">
              <a:solidFill>
                <a:srgbClr val="242424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Українська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4000" dirty="0">
              <a:solidFill>
                <a:srgbClr val="242424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Англійська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4000" dirty="0">
              <a:solidFill>
                <a:srgbClr val="242424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Китайська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4000" dirty="0">
              <a:solidFill>
                <a:srgbClr val="242424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242424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узел 6">
            <a:hlinkClick r:id="rId5" action="ppaction://hlinksldjump"/>
            <a:extLst>
              <a:ext uri="{FF2B5EF4-FFF2-40B4-BE49-F238E27FC236}">
                <a16:creationId xmlns:a16="http://schemas.microsoft.com/office/drawing/2014/main" id="{D39AACC2-4394-4E91-BC55-31A9B5B2CB5F}"/>
              </a:ext>
            </a:extLst>
          </p:cNvPr>
          <p:cNvSpPr/>
          <p:nvPr/>
        </p:nvSpPr>
        <p:spPr>
          <a:xfrm>
            <a:off x="3307405" y="2221951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AE7D8CDB-010B-468A-A6FF-78A8E2188D4E}"/>
              </a:ext>
            </a:extLst>
          </p:cNvPr>
          <p:cNvSpPr/>
          <p:nvPr/>
        </p:nvSpPr>
        <p:spPr>
          <a:xfrm>
            <a:off x="3307405" y="3691646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E40C985A-4A6C-46FE-B793-760FE41A58B0}"/>
              </a:ext>
            </a:extLst>
          </p:cNvPr>
          <p:cNvSpPr/>
          <p:nvPr/>
        </p:nvSpPr>
        <p:spPr>
          <a:xfrm>
            <a:off x="3307405" y="5274822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BA6E13-DD94-4EAE-BC50-63A6F2EEF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8FF35E-1498-4494-9A89-87562FA04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797" y="1268806"/>
            <a:ext cx="8496302" cy="387350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90911B-C6A9-4A04-BF09-8313E0F1EAD5}"/>
              </a:ext>
            </a:extLst>
          </p:cNvPr>
          <p:cNvSpPr/>
          <p:nvPr/>
        </p:nvSpPr>
        <p:spPr>
          <a:xfrm>
            <a:off x="1139274" y="1721535"/>
            <a:ext cx="64807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Згідно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зі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ст. 10, р. 1 </a:t>
            </a:r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Конституції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  </a:t>
            </a:r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України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  державною  </a:t>
            </a:r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мовою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  в </a:t>
            </a:r>
            <a:r>
              <a:rPr lang="ru-RU" sz="4000" dirty="0" err="1">
                <a:solidFill>
                  <a:srgbClr val="4D5156"/>
                </a:solidFill>
                <a:latin typeface="Georgia" panose="02040502050405020303" pitchFamily="18" charset="0"/>
              </a:rPr>
              <a:t>Україні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  є  </a:t>
            </a:r>
            <a:r>
              <a:rPr lang="ru-RU" sz="4000" b="1" dirty="0" err="1">
                <a:solidFill>
                  <a:srgbClr val="5F6368"/>
                </a:solidFill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solidFill>
                  <a:srgbClr val="5F6368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solidFill>
                  <a:srgbClr val="5F6368"/>
                </a:solidFill>
                <a:latin typeface="Georgia" panose="02040502050405020303" pitchFamily="18" charset="0"/>
              </a:rPr>
              <a:t>мова</a:t>
            </a:r>
            <a:r>
              <a:rPr lang="ru-RU" sz="4000" dirty="0">
                <a:solidFill>
                  <a:srgbClr val="4D5156"/>
                </a:solidFill>
                <a:latin typeface="Georgia" panose="02040502050405020303" pitchFamily="18" charset="0"/>
              </a:rPr>
              <a:t>.</a:t>
            </a:r>
            <a:endParaRPr lang="ru-RU" sz="40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3F940F-174C-4D83-B118-E7151C33C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83" y="5532133"/>
            <a:ext cx="7937680" cy="926672"/>
          </a:xfrm>
          <a:prstGeom prst="rect">
            <a:avLst/>
          </a:prstGeom>
        </p:spPr>
      </p:pic>
      <p:sp>
        <p:nvSpPr>
          <p:cNvPr id="7" name="Прямоугольник 6">
            <a:hlinkClick r:id="rId5" action="ppaction://hlinksldjump"/>
            <a:extLst>
              <a:ext uri="{FF2B5EF4-FFF2-40B4-BE49-F238E27FC236}">
                <a16:creationId xmlns:a16="http://schemas.microsoft.com/office/drawing/2014/main" id="{38106558-CB64-4DB4-81C8-C498C3BF0B85}"/>
              </a:ext>
            </a:extLst>
          </p:cNvPr>
          <p:cNvSpPr/>
          <p:nvPr/>
        </p:nvSpPr>
        <p:spPr>
          <a:xfrm>
            <a:off x="75143" y="5449444"/>
            <a:ext cx="83347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Наступне  питання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5A2AAD-E253-4825-AD8A-81B51A7D67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88" y="340730"/>
            <a:ext cx="3706969" cy="57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4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79BBD7-57AB-4572-B792-7819A17F7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F53C63-B3A9-4C31-B742-0E5FE14C05DC}"/>
              </a:ext>
            </a:extLst>
          </p:cNvPr>
          <p:cNvSpPr/>
          <p:nvPr/>
        </p:nvSpPr>
        <p:spPr>
          <a:xfrm>
            <a:off x="133349" y="305068"/>
            <a:ext cx="119253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слова  записав  в 448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році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візантійський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історик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Пріск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Панійський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«Борщ»  і  «</a:t>
            </a:r>
            <a:r>
              <a:rPr lang="en-US" sz="4000" dirty="0">
                <a:latin typeface="Georgia" panose="02040502050405020303" pitchFamily="18" charset="0"/>
              </a:rPr>
              <a:t>C</a:t>
            </a:r>
            <a:r>
              <a:rPr lang="ru-RU" sz="4000" dirty="0">
                <a:latin typeface="Georgia" panose="02040502050405020303" pitchFamily="18" charset="0"/>
              </a:rPr>
              <a:t>ало»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«Мед»   і   «</a:t>
            </a:r>
            <a:r>
              <a:rPr lang="en-US" sz="4000" dirty="0">
                <a:latin typeface="Georgia" panose="02040502050405020303" pitchFamily="18" charset="0"/>
              </a:rPr>
              <a:t>C</a:t>
            </a:r>
            <a:r>
              <a:rPr lang="ru-RU" sz="4000" dirty="0">
                <a:latin typeface="Georgia" panose="02040502050405020303" pitchFamily="18" charset="0"/>
              </a:rPr>
              <a:t>трава»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            «Вареники»  і  «Голубец»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9" name="Блок-схема: узел 8">
            <a:extLst>
              <a:ext uri="{FF2B5EF4-FFF2-40B4-BE49-F238E27FC236}">
                <a16:creationId xmlns:a16="http://schemas.microsoft.com/office/drawing/2014/main" id="{C54E149F-0844-4480-BF08-7E22FA793A06}"/>
              </a:ext>
            </a:extLst>
          </p:cNvPr>
          <p:cNvSpPr/>
          <p:nvPr/>
        </p:nvSpPr>
        <p:spPr>
          <a:xfrm>
            <a:off x="2832331" y="4692382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>
            <a:extLst>
              <a:ext uri="{FF2B5EF4-FFF2-40B4-BE49-F238E27FC236}">
                <a16:creationId xmlns:a16="http://schemas.microsoft.com/office/drawing/2014/main" id="{E76BB14C-68E4-4402-90C0-0C0D64F801F0}"/>
              </a:ext>
            </a:extLst>
          </p:cNvPr>
          <p:cNvSpPr/>
          <p:nvPr/>
        </p:nvSpPr>
        <p:spPr>
          <a:xfrm>
            <a:off x="2791307" y="2177193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>
            <a:hlinkClick r:id="rId5" action="ppaction://hlinksldjump"/>
            <a:extLst>
              <a:ext uri="{FF2B5EF4-FFF2-40B4-BE49-F238E27FC236}">
                <a16:creationId xmlns:a16="http://schemas.microsoft.com/office/drawing/2014/main" id="{116F778D-F5D9-4561-A3B8-9E13336D9545}"/>
              </a:ext>
            </a:extLst>
          </p:cNvPr>
          <p:cNvSpPr/>
          <p:nvPr/>
        </p:nvSpPr>
        <p:spPr>
          <a:xfrm>
            <a:off x="2797637" y="3476626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8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19CF69-6FAB-4899-B4C3-3D265561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DA2998-8FF3-4FEE-BB48-89A3563E0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1798" y="1219583"/>
            <a:ext cx="8712199" cy="342861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23E65C-8CA0-4AFF-BE88-C9511892B568}"/>
              </a:ext>
            </a:extLst>
          </p:cNvPr>
          <p:cNvSpPr/>
          <p:nvPr/>
        </p:nvSpPr>
        <p:spPr>
          <a:xfrm>
            <a:off x="773352" y="1378635"/>
            <a:ext cx="6948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П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ерша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згадка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українських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слів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була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в 448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році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візантійський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історик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Пріск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Панійський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у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таборі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Гунського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володара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Аттіли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на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території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 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сучасної</a:t>
            </a:r>
            <a:endParaRPr lang="ru-RU" sz="2800" dirty="0">
              <a:solidFill>
                <a:srgbClr val="4D5156"/>
              </a:solidFill>
              <a:latin typeface="Georgia" panose="02040502050405020303" pitchFamily="18" charset="0"/>
            </a:endParaRPr>
          </a:p>
          <a:p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України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записав  слова</a:t>
            </a:r>
          </a:p>
          <a:p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                 «мед» і «</a:t>
            </a:r>
            <a:r>
              <a:rPr lang="ru-RU" sz="2800" dirty="0" err="1">
                <a:solidFill>
                  <a:srgbClr val="4D5156"/>
                </a:solidFill>
                <a:latin typeface="Georgia" panose="02040502050405020303" pitchFamily="18" charset="0"/>
              </a:rPr>
              <a:t>страва</a:t>
            </a:r>
            <a:r>
              <a:rPr lang="ru-RU" sz="2800" dirty="0">
                <a:solidFill>
                  <a:srgbClr val="4D5156"/>
                </a:solidFill>
                <a:latin typeface="Georgia" panose="02040502050405020303" pitchFamily="18" charset="0"/>
              </a:rPr>
              <a:t>» </a:t>
            </a:r>
            <a:endParaRPr lang="ru-RU" sz="2800" dirty="0"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36BA24-B7F3-40F3-8127-1CC87CFB7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56" y="5544730"/>
            <a:ext cx="7937680" cy="926672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  <a:extLst>
              <a:ext uri="{FF2B5EF4-FFF2-40B4-BE49-F238E27FC236}">
                <a16:creationId xmlns:a16="http://schemas.microsoft.com/office/drawing/2014/main" id="{BECF9F3C-2530-4EF0-928D-35CB0FDC5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0" y="5515140"/>
            <a:ext cx="8340051" cy="9205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5BDA3-E80D-4E00-A928-CE2E9D2D1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42" y="612334"/>
            <a:ext cx="3761781" cy="52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4BE90D-5368-4BDB-80DE-D55C14D84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8583FD-F7C5-4426-8DCD-FE6B4E133D93}"/>
              </a:ext>
            </a:extLst>
          </p:cNvPr>
          <p:cNvSpPr/>
          <p:nvPr/>
        </p:nvSpPr>
        <p:spPr>
          <a:xfrm>
            <a:off x="419100" y="457735"/>
            <a:ext cx="11404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Після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виходу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в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світ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якого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твору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українська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мова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набула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 статус  </a:t>
            </a:r>
            <a:r>
              <a:rPr lang="ru-RU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літературної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 ?</a:t>
            </a: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</a:t>
            </a:r>
            <a:r>
              <a:rPr lang="ru-RU" sz="4000" dirty="0" err="1">
                <a:latin typeface="Georgia" panose="02040502050405020303" pitchFamily="18" charset="0"/>
              </a:rPr>
              <a:t>Буквар</a:t>
            </a:r>
            <a:r>
              <a:rPr lang="ru-RU" sz="4000" dirty="0">
                <a:latin typeface="Georgia" panose="02040502050405020303" pitchFamily="18" charset="0"/>
              </a:rPr>
              <a:t>»   </a:t>
            </a:r>
            <a:r>
              <a:rPr lang="ru-RU" sz="4000" dirty="0" err="1">
                <a:latin typeface="Georgia" panose="02040502050405020303" pitchFamily="18" charset="0"/>
              </a:rPr>
              <a:t>Івана</a:t>
            </a:r>
            <a:r>
              <a:rPr lang="ru-RU" sz="4000" dirty="0">
                <a:latin typeface="Georgia" panose="02040502050405020303" pitchFamily="18" charset="0"/>
              </a:rPr>
              <a:t>  Федорова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</a:t>
            </a: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Єнеїда</a:t>
            </a:r>
            <a:r>
              <a:rPr lang="ru-RU" sz="4000" dirty="0">
                <a:latin typeface="Georgia" panose="02040502050405020303" pitchFamily="18" charset="0"/>
              </a:rPr>
              <a:t>»   </a:t>
            </a:r>
            <a:r>
              <a:rPr lang="ru-RU" sz="4000" dirty="0" err="1">
                <a:latin typeface="Georgia" panose="02040502050405020303" pitchFamily="18" charset="0"/>
              </a:rPr>
              <a:t>Івана</a:t>
            </a:r>
            <a:r>
              <a:rPr lang="ru-RU" sz="4000" dirty="0">
                <a:latin typeface="Georgia" panose="02040502050405020303" pitchFamily="18" charset="0"/>
              </a:rPr>
              <a:t>  </a:t>
            </a:r>
            <a:r>
              <a:rPr lang="ru-RU" sz="4000" dirty="0" err="1">
                <a:latin typeface="Georgia" panose="02040502050405020303" pitchFamily="18" charset="0"/>
              </a:rPr>
              <a:t>Котляревського</a:t>
            </a:r>
            <a:endParaRPr lang="ru-RU" sz="4000" dirty="0">
              <a:latin typeface="Georgia" panose="02040502050405020303" pitchFamily="18" charset="0"/>
            </a:endParaRPr>
          </a:p>
          <a:p>
            <a:endParaRPr lang="ru-RU" sz="4000" dirty="0">
              <a:latin typeface="Georgia" panose="02040502050405020303" pitchFamily="18" charset="0"/>
            </a:endParaRPr>
          </a:p>
          <a:p>
            <a:r>
              <a:rPr lang="ru-RU" sz="4000" dirty="0">
                <a:latin typeface="Georgia" panose="02040502050405020303" pitchFamily="18" charset="0"/>
              </a:rPr>
              <a:t>               « </a:t>
            </a:r>
            <a:r>
              <a:rPr lang="ru-RU" sz="4000" dirty="0" err="1">
                <a:latin typeface="Georgia" panose="02040502050405020303" pitchFamily="18" charset="0"/>
              </a:rPr>
              <a:t>Заповіт</a:t>
            </a:r>
            <a:r>
              <a:rPr lang="ru-RU" sz="4000" dirty="0">
                <a:latin typeface="Georgia" panose="02040502050405020303" pitchFamily="18" charset="0"/>
              </a:rPr>
              <a:t>» Тараса  Шевченко          </a:t>
            </a:r>
          </a:p>
          <a:p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0D14D3FB-BF77-4C92-A4CD-8989D253F303}"/>
              </a:ext>
            </a:extLst>
          </p:cNvPr>
          <p:cNvSpPr/>
          <p:nvPr/>
        </p:nvSpPr>
        <p:spPr>
          <a:xfrm>
            <a:off x="1686759" y="2971799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>
            <a:extLst>
              <a:ext uri="{FF2B5EF4-FFF2-40B4-BE49-F238E27FC236}">
                <a16:creationId xmlns:a16="http://schemas.microsoft.com/office/drawing/2014/main" id="{8236DFD7-25A1-4BAA-B6EA-930B4CFE2EA8}"/>
              </a:ext>
            </a:extLst>
          </p:cNvPr>
          <p:cNvSpPr/>
          <p:nvPr/>
        </p:nvSpPr>
        <p:spPr>
          <a:xfrm>
            <a:off x="1686759" y="5393187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>
            <a:hlinkClick r:id="rId5" action="ppaction://hlinksldjump"/>
            <a:extLst>
              <a:ext uri="{FF2B5EF4-FFF2-40B4-BE49-F238E27FC236}">
                <a16:creationId xmlns:a16="http://schemas.microsoft.com/office/drawing/2014/main" id="{B65250A1-BEE8-440B-B620-1E3FFD9D448A}"/>
              </a:ext>
            </a:extLst>
          </p:cNvPr>
          <p:cNvSpPr/>
          <p:nvPr/>
        </p:nvSpPr>
        <p:spPr>
          <a:xfrm>
            <a:off x="1686759" y="4182493"/>
            <a:ext cx="457200" cy="457200"/>
          </a:xfrm>
          <a:prstGeom prst="flowChartConnector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588EFC-5446-4BBD-AB9B-B1CBF6D7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EC1905-B380-40AE-B27B-3E96DB29C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0" y="940569"/>
            <a:ext cx="8711939" cy="38473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B6D51C-2370-4E44-B532-B15FE00F77FD}"/>
              </a:ext>
            </a:extLst>
          </p:cNvPr>
          <p:cNvSpPr/>
          <p:nvPr/>
        </p:nvSpPr>
        <p:spPr>
          <a:xfrm>
            <a:off x="773352" y="1378635"/>
            <a:ext cx="6948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Офіційно вважається, що після видання</a:t>
            </a:r>
          </a:p>
          <a:p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«Енеїди»</a:t>
            </a:r>
            <a:r>
              <a:rPr lang="en-US" sz="2800" dirty="0">
                <a:solidFill>
                  <a:srgbClr val="4D5156"/>
                </a:solidFill>
                <a:latin typeface="Georgia" panose="02040502050405020303" pitchFamily="18" charset="0"/>
              </a:rPr>
              <a:t> </a:t>
            </a:r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Івана Котляревського, українська мова була прирівняна до </a:t>
            </a:r>
          </a:p>
          <a:p>
            <a:r>
              <a:rPr lang="uk-UA" sz="2800" dirty="0">
                <a:solidFill>
                  <a:srgbClr val="4D5156"/>
                </a:solidFill>
                <a:latin typeface="Georgia" panose="02040502050405020303" pitchFamily="18" charset="0"/>
              </a:rPr>
              <a:t>літературної мови. Івана Котляревського по праву  вважають основоположником нової української мови.</a:t>
            </a:r>
            <a:endParaRPr lang="ru-RU" sz="2800" dirty="0">
              <a:solidFill>
                <a:srgbClr val="4D5156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hlinkClick r:id="rId4" action="ppaction://hlinksldjump"/>
            <a:extLst>
              <a:ext uri="{FF2B5EF4-FFF2-40B4-BE49-F238E27FC236}">
                <a16:creationId xmlns:a16="http://schemas.microsoft.com/office/drawing/2014/main" id="{3C55CB75-0D2B-43AA-9C40-854458801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24" y="5369138"/>
            <a:ext cx="7937680" cy="926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D2D602-05B7-4875-853C-F6F2C8166EAB}"/>
              </a:ext>
            </a:extLst>
          </p:cNvPr>
          <p:cNvSpPr/>
          <p:nvPr/>
        </p:nvSpPr>
        <p:spPr>
          <a:xfrm>
            <a:off x="654908" y="5285516"/>
            <a:ext cx="8057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eorgia" panose="02040502050405020303" pitchFamily="18" charset="0"/>
              </a:rPr>
              <a:t>Наступне  питання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E853A6-1230-41BB-AE72-B9F5C0A1E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04" y="539906"/>
            <a:ext cx="3592465" cy="547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24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863</Words>
  <Application>Microsoft Office PowerPoint</Application>
  <PresentationFormat>Широкоэкранный</PresentationFormat>
  <Paragraphs>136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Yu Mincho Light</vt:lpstr>
      <vt:lpstr>Arial</vt:lpstr>
      <vt:lpstr>Calibri</vt:lpstr>
      <vt:lpstr>Calibri Light</vt:lpstr>
      <vt:lpstr>Century Schoolbook</vt:lpstr>
      <vt:lpstr>Georgia</vt:lpstr>
      <vt:lpstr>Montserrat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Mikitenko</dc:creator>
  <cp:lastModifiedBy>Olesya Mikitenko</cp:lastModifiedBy>
  <cp:revision>24</cp:revision>
  <dcterms:created xsi:type="dcterms:W3CDTF">2024-09-20T19:24:29Z</dcterms:created>
  <dcterms:modified xsi:type="dcterms:W3CDTF">2024-10-12T15:16:06Z</dcterms:modified>
</cp:coreProperties>
</file>