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07809-5A68-4A61-B137-0FF2E190BA8C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C1253-22DC-49DC-9905-09758A49AB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3297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07809-5A68-4A61-B137-0FF2E190BA8C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C1253-22DC-49DC-9905-09758A49AB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6160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07809-5A68-4A61-B137-0FF2E190BA8C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C1253-22DC-49DC-9905-09758A49AB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7847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07809-5A68-4A61-B137-0FF2E190BA8C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C1253-22DC-49DC-9905-09758A49AB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7254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07809-5A68-4A61-B137-0FF2E190BA8C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C1253-22DC-49DC-9905-09758A49AB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4958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07809-5A68-4A61-B137-0FF2E190BA8C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C1253-22DC-49DC-9905-09758A49AB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6783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07809-5A68-4A61-B137-0FF2E190BA8C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C1253-22DC-49DC-9905-09758A49AB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6059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07809-5A68-4A61-B137-0FF2E190BA8C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C1253-22DC-49DC-9905-09758A49AB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3622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07809-5A68-4A61-B137-0FF2E190BA8C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C1253-22DC-49DC-9905-09758A49AB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5197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07809-5A68-4A61-B137-0FF2E190BA8C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C1253-22DC-49DC-9905-09758A49AB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7247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07809-5A68-4A61-B137-0FF2E190BA8C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C1253-22DC-49DC-9905-09758A49AB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6073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107809-5A68-4A61-B137-0FF2E190BA8C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C1253-22DC-49DC-9905-09758A49AB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8749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05"/>
          <a:stretch/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83768" y="4221088"/>
            <a:ext cx="4248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C00000"/>
                </a:solidFill>
              </a:rPr>
              <a:t>Остап Вишня чародій сміху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9677" y="1548586"/>
            <a:ext cx="2160240" cy="2837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359" y="5877272"/>
            <a:ext cx="5183641" cy="898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71" y="188640"/>
            <a:ext cx="7680837" cy="720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569677" y="5278583"/>
            <a:ext cx="23600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chemeClr val="accent2">
                    <a:lumMod val="50000"/>
                  </a:schemeClr>
                </a:solidFill>
              </a:rPr>
              <a:t>(1889 – 1956)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299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04664"/>
            <a:ext cx="8640960" cy="5721499"/>
          </a:xfrm>
        </p:spPr>
        <p:txBody>
          <a:bodyPr>
            <a:noAutofit/>
          </a:bodyPr>
          <a:lstStyle/>
          <a:p>
            <a:r>
              <a:rPr lang="ru-RU" sz="3000" b="1" dirty="0" smtClean="0">
                <a:solidFill>
                  <a:schemeClr val="accent2">
                    <a:lumMod val="50000"/>
                  </a:schemeClr>
                </a:solidFill>
              </a:rPr>
              <a:t>Любив Остап Вишня </a:t>
            </a:r>
            <a:r>
              <a:rPr lang="ru-RU" sz="3000" b="1" dirty="0" err="1" smtClean="0">
                <a:solidFill>
                  <a:schemeClr val="accent2">
                    <a:lumMod val="50000"/>
                  </a:schemeClr>
                </a:solidFill>
              </a:rPr>
              <a:t>порибалити</a:t>
            </a:r>
            <a:r>
              <a:rPr lang="ru-RU" sz="3000" b="1" dirty="0" smtClean="0">
                <a:solidFill>
                  <a:schemeClr val="accent2">
                    <a:lumMod val="50000"/>
                  </a:schemeClr>
                </a:solidFill>
              </a:rPr>
              <a:t>. Коли </a:t>
            </a:r>
            <a:r>
              <a:rPr lang="ru-RU" sz="3000" b="1" dirty="0" err="1" smtClean="0">
                <a:solidFill>
                  <a:schemeClr val="accent2">
                    <a:lumMod val="50000"/>
                  </a:schemeClr>
                </a:solidFill>
              </a:rPr>
              <a:t>він</a:t>
            </a:r>
            <a:r>
              <a:rPr lang="ru-RU" sz="3000" b="1" dirty="0" smtClean="0">
                <a:solidFill>
                  <a:schemeClr val="accent2">
                    <a:lumMod val="50000"/>
                  </a:schemeClr>
                </a:solidFill>
              </a:rPr>
              <a:t> приходив </a:t>
            </a:r>
            <a:r>
              <a:rPr lang="ru-RU" sz="3000" b="1" dirty="0" err="1" smtClean="0">
                <a:solidFill>
                  <a:schemeClr val="accent2">
                    <a:lumMod val="50000"/>
                  </a:schemeClr>
                </a:solidFill>
              </a:rPr>
              <a:t>із</a:t>
            </a:r>
            <a:r>
              <a:rPr lang="ru-RU" sz="30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3000" b="1" dirty="0" err="1" smtClean="0">
                <a:solidFill>
                  <a:schemeClr val="accent2">
                    <a:lumMod val="50000"/>
                  </a:schemeClr>
                </a:solidFill>
              </a:rPr>
              <a:t>вудкою</a:t>
            </a:r>
            <a:r>
              <a:rPr lang="ru-RU" sz="3000" b="1" dirty="0" smtClean="0">
                <a:solidFill>
                  <a:schemeClr val="accent2">
                    <a:lumMod val="50000"/>
                  </a:schemeClr>
                </a:solidFill>
              </a:rPr>
              <a:t> на пристань, там </a:t>
            </a:r>
            <a:r>
              <a:rPr lang="ru-RU" sz="3000" b="1" dirty="0" err="1" smtClean="0">
                <a:solidFill>
                  <a:schemeClr val="accent2">
                    <a:lumMod val="50000"/>
                  </a:schemeClr>
                </a:solidFill>
              </a:rPr>
              <a:t>постійно</a:t>
            </a:r>
            <a:r>
              <a:rPr lang="ru-RU" sz="30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3000" b="1" dirty="0" err="1" smtClean="0">
                <a:solidFill>
                  <a:schemeClr val="accent2">
                    <a:lumMod val="50000"/>
                  </a:schemeClr>
                </a:solidFill>
              </a:rPr>
              <a:t>знаходились</a:t>
            </a:r>
            <a:r>
              <a:rPr lang="ru-RU" sz="30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3000" b="1" dirty="0" err="1" smtClean="0">
                <a:solidFill>
                  <a:schemeClr val="accent2">
                    <a:lumMod val="50000"/>
                  </a:schemeClr>
                </a:solidFill>
              </a:rPr>
              <a:t>глядачі</a:t>
            </a:r>
            <a:r>
              <a:rPr lang="ru-RU" sz="3000" b="1" dirty="0" smtClean="0">
                <a:solidFill>
                  <a:schemeClr val="accent2">
                    <a:lumMod val="50000"/>
                  </a:schemeClr>
                </a:solidFill>
              </a:rPr>
              <a:t>. </a:t>
            </a:r>
            <a:r>
              <a:rPr lang="ru-RU" sz="3000" b="1" dirty="0" err="1" smtClean="0">
                <a:solidFill>
                  <a:schemeClr val="accent2">
                    <a:lumMod val="50000"/>
                  </a:schemeClr>
                </a:solidFill>
              </a:rPr>
              <a:t>Цікаво</a:t>
            </a:r>
            <a:r>
              <a:rPr lang="ru-RU" sz="30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3000" b="1" dirty="0" err="1" smtClean="0">
                <a:solidFill>
                  <a:schemeClr val="accent2">
                    <a:lumMod val="50000"/>
                  </a:schemeClr>
                </a:solidFill>
              </a:rPr>
              <a:t>було</a:t>
            </a:r>
            <a:r>
              <a:rPr lang="ru-RU" sz="3000" b="1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3000" b="1" dirty="0" err="1" smtClean="0">
                <a:solidFill>
                  <a:schemeClr val="accent2">
                    <a:lumMod val="50000"/>
                  </a:schemeClr>
                </a:solidFill>
              </a:rPr>
              <a:t>чи</a:t>
            </a:r>
            <a:r>
              <a:rPr lang="ru-RU" sz="30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3000" b="1" dirty="0" err="1" smtClean="0">
                <a:solidFill>
                  <a:schemeClr val="accent2">
                    <a:lumMod val="50000"/>
                  </a:schemeClr>
                </a:solidFill>
              </a:rPr>
              <a:t>спіймає</a:t>
            </a:r>
            <a:r>
              <a:rPr lang="ru-RU" sz="30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3000" b="1" dirty="0" err="1" smtClean="0">
                <a:solidFill>
                  <a:schemeClr val="accent2">
                    <a:lumMod val="50000"/>
                  </a:schemeClr>
                </a:solidFill>
              </a:rPr>
              <a:t>цього</a:t>
            </a:r>
            <a:r>
              <a:rPr lang="ru-RU" sz="3000" b="1" dirty="0" smtClean="0">
                <a:solidFill>
                  <a:schemeClr val="accent2">
                    <a:lumMod val="50000"/>
                  </a:schemeClr>
                </a:solidFill>
              </a:rPr>
              <a:t> разу </a:t>
            </a:r>
            <a:r>
              <a:rPr lang="ru-RU" sz="3000" b="1" dirty="0" err="1" smtClean="0">
                <a:solidFill>
                  <a:schemeClr val="accent2">
                    <a:lumMod val="50000"/>
                  </a:schemeClr>
                </a:solidFill>
              </a:rPr>
              <a:t>гуморист</a:t>
            </a:r>
            <a:r>
              <a:rPr lang="ru-RU" sz="30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3000" b="1" dirty="0" err="1" smtClean="0">
                <a:solidFill>
                  <a:schemeClr val="accent2">
                    <a:lumMod val="50000"/>
                  </a:schemeClr>
                </a:solidFill>
              </a:rPr>
              <a:t>коропа</a:t>
            </a:r>
            <a:r>
              <a:rPr lang="ru-RU" sz="30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3000" b="1" dirty="0" err="1" smtClean="0">
                <a:solidFill>
                  <a:schemeClr val="accent2">
                    <a:lumMod val="50000"/>
                  </a:schemeClr>
                </a:solidFill>
              </a:rPr>
              <a:t>або</a:t>
            </a:r>
            <a:r>
              <a:rPr lang="ru-RU" sz="3000" b="1" dirty="0" smtClean="0">
                <a:solidFill>
                  <a:schemeClr val="accent2">
                    <a:lumMod val="50000"/>
                  </a:schemeClr>
                </a:solidFill>
              </a:rPr>
              <a:t> ж сома. Часто </a:t>
            </a:r>
            <a:r>
              <a:rPr lang="ru-RU" sz="3000" b="1" dirty="0" err="1" smtClean="0">
                <a:solidFill>
                  <a:schemeClr val="accent2">
                    <a:lumMod val="50000"/>
                  </a:schemeClr>
                </a:solidFill>
              </a:rPr>
              <a:t>письменник</a:t>
            </a:r>
            <a:r>
              <a:rPr lang="ru-RU" sz="3000" b="1" dirty="0" smtClean="0">
                <a:solidFill>
                  <a:schemeClr val="accent2">
                    <a:lumMod val="50000"/>
                  </a:schemeClr>
                </a:solidFill>
              </a:rPr>
              <a:t> просто </a:t>
            </a:r>
            <a:r>
              <a:rPr lang="ru-RU" sz="3000" b="1" dirty="0" err="1" smtClean="0">
                <a:solidFill>
                  <a:schemeClr val="accent2">
                    <a:lumMod val="50000"/>
                  </a:schemeClr>
                </a:solidFill>
              </a:rPr>
              <a:t>сидів</a:t>
            </a:r>
            <a:r>
              <a:rPr lang="ru-RU" sz="3000" b="1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3000" b="1" dirty="0" err="1" smtClean="0">
                <a:solidFill>
                  <a:schemeClr val="accent2">
                    <a:lumMod val="50000"/>
                  </a:schemeClr>
                </a:solidFill>
              </a:rPr>
              <a:t>звісивши</a:t>
            </a:r>
            <a:r>
              <a:rPr lang="ru-RU" sz="3000" b="1" dirty="0" smtClean="0">
                <a:solidFill>
                  <a:schemeClr val="accent2">
                    <a:lumMod val="50000"/>
                  </a:schemeClr>
                </a:solidFill>
              </a:rPr>
              <a:t> ноги в воду, і </a:t>
            </a:r>
            <a:r>
              <a:rPr lang="ru-RU" sz="3000" b="1" dirty="0" err="1" smtClean="0">
                <a:solidFill>
                  <a:schemeClr val="accent2">
                    <a:lumMod val="50000"/>
                  </a:schemeClr>
                </a:solidFill>
              </a:rPr>
              <a:t>щось</a:t>
            </a:r>
            <a:r>
              <a:rPr lang="ru-RU" sz="30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3000" b="1" dirty="0" err="1" smtClean="0">
                <a:solidFill>
                  <a:schemeClr val="accent2">
                    <a:lumMod val="50000"/>
                  </a:schemeClr>
                </a:solidFill>
              </a:rPr>
              <a:t>записував</a:t>
            </a:r>
            <a:r>
              <a:rPr lang="ru-RU" sz="3000" b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pPr marL="0" indent="0">
              <a:buNone/>
            </a:pPr>
            <a:r>
              <a:rPr lang="ru-RU" sz="3000" b="1" dirty="0" smtClean="0">
                <a:solidFill>
                  <a:schemeClr val="accent3">
                    <a:lumMod val="50000"/>
                  </a:schemeClr>
                </a:solidFill>
              </a:rPr>
              <a:t>    </a:t>
            </a:r>
            <a:r>
              <a:rPr lang="ru-RU" sz="3000" b="1" dirty="0" err="1" smtClean="0">
                <a:solidFill>
                  <a:schemeClr val="accent2">
                    <a:lumMod val="50000"/>
                  </a:schemeClr>
                </a:solidFill>
              </a:rPr>
              <a:t>Хтось</a:t>
            </a:r>
            <a:r>
              <a:rPr lang="ru-RU" sz="30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3000" b="1" dirty="0" err="1" smtClean="0">
                <a:solidFill>
                  <a:schemeClr val="accent2">
                    <a:lumMod val="50000"/>
                  </a:schemeClr>
                </a:solidFill>
              </a:rPr>
              <a:t>зі</a:t>
            </a:r>
            <a:r>
              <a:rPr lang="ru-RU" sz="30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3000" b="1" dirty="0" err="1" smtClean="0">
                <a:solidFill>
                  <a:schemeClr val="accent2">
                    <a:lumMod val="50000"/>
                  </a:schemeClr>
                </a:solidFill>
              </a:rPr>
              <a:t>сміливців</a:t>
            </a:r>
            <a:r>
              <a:rPr lang="ru-RU" sz="3000" b="1" dirty="0" smtClean="0">
                <a:solidFill>
                  <a:schemeClr val="accent2">
                    <a:lumMod val="50000"/>
                  </a:schemeClr>
                </a:solidFill>
              </a:rPr>
              <a:t> колись запитав:</a:t>
            </a:r>
          </a:p>
          <a:p>
            <a:pPr marL="0" indent="0">
              <a:buNone/>
            </a:pPr>
            <a:r>
              <a:rPr lang="ru-RU" sz="3000" b="1" dirty="0" smtClean="0">
                <a:solidFill>
                  <a:schemeClr val="accent2">
                    <a:lumMod val="50000"/>
                  </a:schemeClr>
                </a:solidFill>
              </a:rPr>
              <a:t>    - Павле Михайловичу, </a:t>
            </a:r>
            <a:r>
              <a:rPr lang="ru-RU" sz="3000" b="1" dirty="0" err="1" smtClean="0">
                <a:solidFill>
                  <a:schemeClr val="accent2">
                    <a:lumMod val="50000"/>
                  </a:schemeClr>
                </a:solidFill>
              </a:rPr>
              <a:t>що</a:t>
            </a:r>
            <a:r>
              <a:rPr lang="ru-RU" sz="30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3000" b="1" dirty="0" err="1" smtClean="0">
                <a:solidFill>
                  <a:schemeClr val="accent2">
                    <a:lumMod val="50000"/>
                  </a:schemeClr>
                </a:solidFill>
              </a:rPr>
              <a:t>ви</a:t>
            </a:r>
            <a:r>
              <a:rPr lang="ru-RU" sz="3000" b="1" dirty="0" smtClean="0">
                <a:solidFill>
                  <a:schemeClr val="accent2">
                    <a:lumMod val="50000"/>
                  </a:schemeClr>
                </a:solidFill>
              </a:rPr>
              <a:t> там </a:t>
            </a:r>
            <a:r>
              <a:rPr lang="ru-RU" sz="3000" b="1" dirty="0" err="1" smtClean="0">
                <a:solidFill>
                  <a:schemeClr val="accent2">
                    <a:lumMod val="50000"/>
                  </a:schemeClr>
                </a:solidFill>
              </a:rPr>
              <a:t>бачите</a:t>
            </a:r>
            <a:r>
              <a:rPr lang="ru-RU" sz="3000" b="1" dirty="0" smtClean="0">
                <a:solidFill>
                  <a:schemeClr val="accent2">
                    <a:lumMod val="50000"/>
                  </a:schemeClr>
                </a:solidFill>
              </a:rPr>
              <a:t> у </a:t>
            </a:r>
            <a:r>
              <a:rPr lang="ru-RU" sz="3000" b="1" dirty="0" err="1" smtClean="0">
                <a:solidFill>
                  <a:schemeClr val="accent2">
                    <a:lumMod val="50000"/>
                  </a:schemeClr>
                </a:solidFill>
              </a:rPr>
              <a:t>воді</a:t>
            </a:r>
            <a:r>
              <a:rPr lang="ru-RU" sz="3000" b="1" dirty="0" smtClean="0">
                <a:solidFill>
                  <a:schemeClr val="accent2">
                    <a:lumMod val="50000"/>
                  </a:schemeClr>
                </a:solidFill>
              </a:rPr>
              <a:t>?</a:t>
            </a:r>
          </a:p>
          <a:p>
            <a:pPr marL="0" indent="0">
              <a:buNone/>
            </a:pPr>
            <a:r>
              <a:rPr lang="ru-RU" sz="3000" b="1" dirty="0" smtClean="0">
                <a:solidFill>
                  <a:schemeClr val="accent2">
                    <a:lumMod val="50000"/>
                  </a:schemeClr>
                </a:solidFill>
              </a:rPr>
              <a:t>    - </a:t>
            </a:r>
            <a:r>
              <a:rPr lang="ru-RU" sz="3000" b="1" dirty="0" err="1" smtClean="0">
                <a:solidFill>
                  <a:schemeClr val="accent2">
                    <a:lumMod val="50000"/>
                  </a:schemeClr>
                </a:solidFill>
              </a:rPr>
              <a:t>Ти</a:t>
            </a:r>
            <a:r>
              <a:rPr lang="ru-RU" sz="30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3000" b="1" dirty="0" err="1" smtClean="0">
                <a:solidFill>
                  <a:schemeClr val="accent2">
                    <a:lumMod val="50000"/>
                  </a:schemeClr>
                </a:solidFill>
              </a:rPr>
              <a:t>знаєш</a:t>
            </a:r>
            <a:r>
              <a:rPr lang="ru-RU" sz="3000" b="1" dirty="0" smtClean="0">
                <a:solidFill>
                  <a:schemeClr val="accent2">
                    <a:lumMod val="50000"/>
                  </a:schemeClr>
                </a:solidFill>
              </a:rPr>
              <a:t>, слова у мене </a:t>
            </a:r>
            <a:r>
              <a:rPr lang="ru-RU" sz="3000" b="1" dirty="0" err="1" smtClean="0">
                <a:solidFill>
                  <a:schemeClr val="accent2">
                    <a:lumMod val="50000"/>
                  </a:schemeClr>
                </a:solidFill>
              </a:rPr>
              <a:t>самі</a:t>
            </a:r>
            <a:r>
              <a:rPr lang="ru-RU" sz="30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3000" b="1" dirty="0" err="1" smtClean="0">
                <a:solidFill>
                  <a:schemeClr val="accent2">
                    <a:lumMod val="50000"/>
                  </a:schemeClr>
                </a:solidFill>
              </a:rPr>
              <a:t>народжуються</a:t>
            </a:r>
            <a:r>
              <a:rPr lang="ru-RU" sz="3000" b="1" dirty="0" smtClean="0">
                <a:solidFill>
                  <a:schemeClr val="accent2">
                    <a:lumMod val="50000"/>
                  </a:schemeClr>
                </a:solidFill>
              </a:rPr>
              <a:t>, я </a:t>
            </a:r>
            <a:r>
              <a:rPr lang="ru-RU" sz="3000" b="1" dirty="0" err="1" smtClean="0">
                <a:solidFill>
                  <a:schemeClr val="accent2">
                    <a:lumMod val="50000"/>
                  </a:schemeClr>
                </a:solidFill>
              </a:rPr>
              <a:t>їх</a:t>
            </a:r>
            <a:r>
              <a:rPr lang="ru-RU" sz="30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3000" b="1" dirty="0" err="1" smtClean="0">
                <a:solidFill>
                  <a:schemeClr val="accent2">
                    <a:lumMod val="50000"/>
                  </a:schemeClr>
                </a:solidFill>
              </a:rPr>
              <a:t>тільки</a:t>
            </a:r>
            <a:r>
              <a:rPr lang="ru-RU" sz="30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3000" b="1" dirty="0" err="1" smtClean="0">
                <a:solidFill>
                  <a:schemeClr val="accent2">
                    <a:lumMod val="50000"/>
                  </a:schemeClr>
                </a:solidFill>
              </a:rPr>
              <a:t>встигаю</a:t>
            </a:r>
            <a:r>
              <a:rPr lang="ru-RU" sz="30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3000" b="1" dirty="0" err="1" smtClean="0">
                <a:solidFill>
                  <a:schemeClr val="accent2">
                    <a:lumMod val="50000"/>
                  </a:schemeClr>
                </a:solidFill>
              </a:rPr>
              <a:t>записувати</a:t>
            </a:r>
            <a:r>
              <a:rPr lang="ru-RU" sz="3000" b="1" dirty="0" smtClean="0">
                <a:solidFill>
                  <a:schemeClr val="accent2">
                    <a:lumMod val="50000"/>
                  </a:schemeClr>
                </a:solidFill>
              </a:rPr>
              <a:t>. Не маю я права </a:t>
            </a:r>
            <a:r>
              <a:rPr lang="ru-RU" sz="3000" b="1" dirty="0" err="1" smtClean="0">
                <a:solidFill>
                  <a:schemeClr val="accent2">
                    <a:lumMod val="50000"/>
                  </a:schemeClr>
                </a:solidFill>
              </a:rPr>
              <a:t>щодня</a:t>
            </a:r>
            <a:r>
              <a:rPr lang="ru-RU" sz="3000" b="1" dirty="0" smtClean="0">
                <a:solidFill>
                  <a:schemeClr val="accent2">
                    <a:lumMod val="50000"/>
                  </a:schemeClr>
                </a:solidFill>
              </a:rPr>
              <a:t> не </a:t>
            </a:r>
            <a:r>
              <a:rPr lang="ru-RU" sz="3000" b="1" dirty="0" err="1" smtClean="0">
                <a:solidFill>
                  <a:schemeClr val="accent2">
                    <a:lumMod val="50000"/>
                  </a:schemeClr>
                </a:solidFill>
              </a:rPr>
              <a:t>писати</a:t>
            </a:r>
            <a:r>
              <a:rPr lang="ru-RU" sz="3000" b="1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3000" b="1" dirty="0" err="1" smtClean="0">
                <a:solidFill>
                  <a:schemeClr val="accent2">
                    <a:lumMod val="50000"/>
                  </a:schemeClr>
                </a:solidFill>
              </a:rPr>
              <a:t>бо</a:t>
            </a:r>
            <a:r>
              <a:rPr lang="ru-RU" sz="30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3000" b="1" dirty="0" err="1" smtClean="0">
                <a:solidFill>
                  <a:schemeClr val="accent2">
                    <a:lumMod val="50000"/>
                  </a:schemeClr>
                </a:solidFill>
              </a:rPr>
              <a:t>який</a:t>
            </a:r>
            <a:r>
              <a:rPr lang="ru-RU" sz="30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3000" b="1" dirty="0" err="1" smtClean="0">
                <a:solidFill>
                  <a:schemeClr val="accent2">
                    <a:lumMod val="50000"/>
                  </a:schemeClr>
                </a:solidFill>
              </a:rPr>
              <a:t>тоді</a:t>
            </a:r>
            <a:r>
              <a:rPr lang="ru-RU" sz="3000" b="1" dirty="0" smtClean="0">
                <a:solidFill>
                  <a:schemeClr val="accent2">
                    <a:lumMod val="50000"/>
                  </a:schemeClr>
                </a:solidFill>
              </a:rPr>
              <a:t> з мене </a:t>
            </a:r>
            <a:r>
              <a:rPr lang="ru-RU" sz="3000" b="1" dirty="0" err="1" smtClean="0">
                <a:solidFill>
                  <a:schemeClr val="accent2">
                    <a:lumMod val="50000"/>
                  </a:schemeClr>
                </a:solidFill>
              </a:rPr>
              <a:t>письменник</a:t>
            </a:r>
            <a:r>
              <a:rPr lang="ru-RU" sz="3000" b="1" dirty="0" smtClean="0">
                <a:solidFill>
                  <a:schemeClr val="accent2">
                    <a:lumMod val="50000"/>
                  </a:schemeClr>
                </a:solidFill>
              </a:rPr>
              <a:t>?</a:t>
            </a:r>
            <a:endParaRPr lang="ru-RU" sz="30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484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692696"/>
            <a:ext cx="8291264" cy="5433467"/>
          </a:xfrm>
        </p:spPr>
        <p:txBody>
          <a:bodyPr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Зараз у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квартирі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онучки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Мар'яни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Євтушенко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знаходяться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«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Вишневі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скарби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»: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ті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самі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шахи,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масивний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письменницький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стіл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зжовклі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книги та рукописи,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колекція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тарілок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Межигірської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фаянсової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фабрики,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які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збирав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письменник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вудки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брилі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. Як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виявилося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, в музеях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поки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що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не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знайшлося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місця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для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зберігання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речей.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994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723" y="-23446"/>
            <a:ext cx="9155722" cy="6963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958607"/>
            <a:ext cx="3312368" cy="4292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562547"/>
            <a:ext cx="2880320" cy="3791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35697" y="332656"/>
            <a:ext cx="540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chemeClr val="accent4">
                    <a:lumMod val="75000"/>
                  </a:schemeClr>
                </a:solidFill>
              </a:rPr>
              <a:t>Бібліотека рекомендує</a:t>
            </a:r>
            <a:endParaRPr lang="ru-RU" sz="40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048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780" y="0"/>
            <a:ext cx="916378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1" y="574431"/>
            <a:ext cx="8712968" cy="5551732"/>
          </a:xfrm>
        </p:spPr>
        <p:txBody>
          <a:bodyPr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135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років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тому, 13 листопада,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народився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наш земляк,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письменник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гуморист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впевнений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у тому,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що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саме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сміх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може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зцілювати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людину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від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недуг, – Остап Вишня.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Його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твори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відомі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з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дитинства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, але про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життя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письменника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говорять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небагато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. 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Хочемо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здивувати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підбіркою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невідомих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фактів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із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життя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сміхотворця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487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723"/>
            <a:ext cx="9144000" cy="6869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548680"/>
            <a:ext cx="8640960" cy="5577483"/>
          </a:xfrm>
        </p:spPr>
        <p:txBody>
          <a:bodyPr/>
          <a:lstStyle/>
          <a:p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Письменник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не просто так створив «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Мисливські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усмішки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».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Він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із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дитинства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любив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полювати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.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Із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собою Остап Вишня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завжди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брав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свого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улюбленого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пса Гая, запас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їжі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…але дичину приносив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рідко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.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Навіть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навпаки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: на зиму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щедрий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гуморист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купляв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сусідським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дітям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синичок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та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щигликів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, а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навесні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разом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із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малечею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випускав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їх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8267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7538" y="492370"/>
            <a:ext cx="8159262" cy="5633794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Одного разу Остап Вишня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поїхав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на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полювання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у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компанії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друзів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, де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вирішив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розіграти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письменника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Юрія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Смолича. Коли той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побачив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зайця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який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занадто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спокійно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сидів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під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кущем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, та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вистрілив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у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здобич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, то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виявив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що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у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звірка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в зубах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була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записка з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сатиричним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коментарем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: «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Юрій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Корнійович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навіщо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ж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ти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мене вбив?».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Насправді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ж того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зайця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Остап Вишня та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Амвросій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Бучма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підстрелили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раніше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і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вирішили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так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пожартувати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над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колегою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7549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332656"/>
            <a:ext cx="8435280" cy="5793507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Як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розповідає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мультимедійний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портал «УКРІНФОРМ», є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кілька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версій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чому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Павло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Губенко взяв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собі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псевдонім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«Остап Вишня»:</a:t>
            </a:r>
          </a:p>
          <a:p>
            <a:pPr>
              <a:buFont typeface="Courier New" pitchFamily="49" charset="0"/>
              <a:buChar char="o"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«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ягідний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»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псевдонім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був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доказом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любові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до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твору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М. Гоголя «Тарас Бульба»;</a:t>
            </a:r>
          </a:p>
          <a:p>
            <a:pPr>
              <a:buFont typeface="Courier New" pitchFamily="49" charset="0"/>
              <a:buChar char="o"/>
            </a:pP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письменник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просто любив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поласувати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ягодами, а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також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поважав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творчість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Шевченка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(де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йдеться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про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вечірню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ідилію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хрущів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та запах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вишень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);</a:t>
            </a:r>
          </a:p>
          <a:p>
            <a:pPr>
              <a:buFont typeface="Courier New" pitchFamily="49" charset="0"/>
              <a:buChar char="o"/>
            </a:pP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ім’я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та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псевдонім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були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обрані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завдяки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своїй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милозвучності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7520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052736"/>
            <a:ext cx="8640960" cy="4918686"/>
          </a:xfrm>
        </p:spPr>
        <p:txBody>
          <a:bodyPr>
            <a:normAutofit fontScale="92500"/>
          </a:bodyPr>
          <a:lstStyle/>
          <a:p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Із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1907 року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працював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фельдшером в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царській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армії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згодом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– у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хірургічному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відділені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лікарні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Південно-Західної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залізниці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. Але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ця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робота не приносила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йому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такого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задоволення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, як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написання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гуморесок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. Тому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хлопець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займався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самоосвітою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і в 1917 поступив на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історико-філологічний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факультет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Київського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університету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. Але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замість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журналістики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присвятив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себе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поліпшенню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настрою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українського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народу.</a:t>
            </a:r>
          </a:p>
          <a:p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6842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504092"/>
            <a:ext cx="856895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У 1933 </a:t>
            </a:r>
            <a:r>
              <a:rPr lang="ru-RU" sz="3200" b="1" dirty="0" err="1" smtClean="0">
                <a:solidFill>
                  <a:schemeClr val="accent2">
                    <a:lumMod val="50000"/>
                  </a:schemeClr>
                </a:solidFill>
              </a:rPr>
              <a:t>році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accent2">
                    <a:lumMod val="50000"/>
                  </a:schemeClr>
                </a:solidFill>
              </a:rPr>
              <a:t>письменника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accent2">
                    <a:lumMod val="50000"/>
                  </a:schemeClr>
                </a:solidFill>
              </a:rPr>
              <a:t>звинуватили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 в </a:t>
            </a:r>
            <a:r>
              <a:rPr lang="ru-RU" sz="3200" b="1" dirty="0" err="1" smtClean="0">
                <a:solidFill>
                  <a:schemeClr val="accent2">
                    <a:lumMod val="50000"/>
                  </a:schemeClr>
                </a:solidFill>
              </a:rPr>
              <a:t>контрреволюційній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accent2">
                    <a:lumMod val="50000"/>
                  </a:schemeClr>
                </a:solidFill>
              </a:rPr>
              <a:t>діяльності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 та </a:t>
            </a:r>
            <a:r>
              <a:rPr lang="ru-RU" sz="3200" b="1" dirty="0" err="1" smtClean="0">
                <a:solidFill>
                  <a:schemeClr val="accent2">
                    <a:lumMod val="50000"/>
                  </a:schemeClr>
                </a:solidFill>
              </a:rPr>
              <a:t>тероризмі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. </a:t>
            </a:r>
            <a:r>
              <a:rPr lang="ru-RU" sz="3200" b="1" dirty="0" err="1" smtClean="0">
                <a:solidFill>
                  <a:schemeClr val="accent2">
                    <a:lumMod val="50000"/>
                  </a:schemeClr>
                </a:solidFill>
              </a:rPr>
              <a:t>Він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accent2">
                    <a:lumMod val="50000"/>
                  </a:schemeClr>
                </a:solidFill>
              </a:rPr>
              <a:t>ледве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accent2">
                    <a:lumMod val="50000"/>
                  </a:schemeClr>
                </a:solidFill>
              </a:rPr>
              <a:t>врятувався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accent2">
                    <a:lumMod val="50000"/>
                  </a:schemeClr>
                </a:solidFill>
              </a:rPr>
              <a:t>від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accent2">
                    <a:lumMod val="50000"/>
                  </a:schemeClr>
                </a:solidFill>
              </a:rPr>
              <a:t>розстрілу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. </a:t>
            </a:r>
            <a:r>
              <a:rPr lang="ru-RU" sz="3200" b="1" dirty="0" err="1" smtClean="0">
                <a:solidFill>
                  <a:schemeClr val="accent2">
                    <a:lumMod val="50000"/>
                  </a:schemeClr>
                </a:solidFill>
              </a:rPr>
              <a:t>Близько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 10 </a:t>
            </a:r>
            <a:r>
              <a:rPr lang="ru-RU" sz="3200" b="1" dirty="0" err="1" smtClean="0">
                <a:solidFill>
                  <a:schemeClr val="accent2">
                    <a:lumMod val="50000"/>
                  </a:schemeClr>
                </a:solidFill>
              </a:rPr>
              <a:t>років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accent2">
                    <a:lumMod val="50000"/>
                  </a:schemeClr>
                </a:solidFill>
              </a:rPr>
              <a:t>життя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 Остап Вишня </a:t>
            </a:r>
            <a:r>
              <a:rPr lang="ru-RU" sz="3200" b="1" dirty="0" err="1" smtClean="0">
                <a:solidFill>
                  <a:schemeClr val="accent2">
                    <a:lumMod val="50000"/>
                  </a:schemeClr>
                </a:solidFill>
              </a:rPr>
              <a:t>провів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 у </a:t>
            </a:r>
            <a:r>
              <a:rPr lang="ru-RU" sz="3200" b="1" dirty="0" err="1" smtClean="0">
                <a:solidFill>
                  <a:schemeClr val="accent2">
                    <a:lumMod val="50000"/>
                  </a:schemeClr>
                </a:solidFill>
              </a:rPr>
              <a:t>концтаборах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, де сильно </a:t>
            </a:r>
            <a:r>
              <a:rPr lang="ru-RU" sz="3200" b="1" dirty="0" err="1" smtClean="0">
                <a:solidFill>
                  <a:schemeClr val="accent2">
                    <a:lumMod val="50000"/>
                  </a:schemeClr>
                </a:solidFill>
              </a:rPr>
              <a:t>зіпсував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accent2">
                    <a:lumMod val="50000"/>
                  </a:schemeClr>
                </a:solidFill>
              </a:rPr>
              <a:t>своє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accent2">
                    <a:lumMod val="50000"/>
                  </a:schemeClr>
                </a:solidFill>
              </a:rPr>
              <a:t>здоров’я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. У той час </a:t>
            </a:r>
            <a:r>
              <a:rPr lang="ru-RU" sz="3200" b="1" dirty="0" err="1" smtClean="0">
                <a:solidFill>
                  <a:schemeClr val="accent2">
                    <a:lumMod val="50000"/>
                  </a:schemeClr>
                </a:solidFill>
              </a:rPr>
              <a:t>його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accent2">
                    <a:lumMod val="50000"/>
                  </a:schemeClr>
                </a:solidFill>
              </a:rPr>
              <a:t>підтримувала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accent2">
                    <a:lumMod val="50000"/>
                  </a:schemeClr>
                </a:solidFill>
              </a:rPr>
              <a:t>лише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 друга дружина Варвара </a:t>
            </a:r>
            <a:r>
              <a:rPr lang="ru-RU" sz="3200" b="1" dirty="0" err="1" smtClean="0">
                <a:solidFill>
                  <a:schemeClr val="accent2">
                    <a:lumMod val="50000"/>
                  </a:schemeClr>
                </a:solidFill>
              </a:rPr>
              <a:t>Маслюченко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. </a:t>
            </a:r>
            <a:r>
              <a:rPr lang="ru-RU" sz="3200" b="1" dirty="0" err="1" smtClean="0">
                <a:solidFill>
                  <a:schemeClr val="accent2">
                    <a:lumMod val="50000"/>
                  </a:schemeClr>
                </a:solidFill>
              </a:rPr>
              <a:t>Більшість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accent2">
                    <a:lumMod val="50000"/>
                  </a:schemeClr>
                </a:solidFill>
              </a:rPr>
              <a:t>друзів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accent2">
                    <a:lumMod val="50000"/>
                  </a:schemeClr>
                </a:solidFill>
              </a:rPr>
              <a:t>відвернулися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3200" b="1" dirty="0" err="1" smtClean="0">
                <a:solidFill>
                  <a:schemeClr val="accent2">
                    <a:lumMod val="50000"/>
                  </a:schemeClr>
                </a:solidFill>
              </a:rPr>
              <a:t>знайомі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 з родиною </a:t>
            </a:r>
            <a:r>
              <a:rPr lang="ru-RU" sz="3200" b="1" dirty="0" err="1" smtClean="0">
                <a:solidFill>
                  <a:schemeClr val="accent2">
                    <a:lumMod val="50000"/>
                  </a:schemeClr>
                </a:solidFill>
              </a:rPr>
              <a:t>навіть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 не </a:t>
            </a:r>
            <a:r>
              <a:rPr lang="ru-RU" sz="3200" b="1" dirty="0" err="1" smtClean="0">
                <a:solidFill>
                  <a:schemeClr val="accent2">
                    <a:lumMod val="50000"/>
                  </a:schemeClr>
                </a:solidFill>
              </a:rPr>
              <a:t>віталися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065637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3046" y="785446"/>
            <a:ext cx="8053754" cy="5340717"/>
          </a:xfrm>
        </p:spPr>
        <p:txBody>
          <a:bodyPr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У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концтаборі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письменник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не впадав у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відчай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.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Розраду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він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знаходив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у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настільній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грі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. Зараз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його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онучка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Мар’яна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Євтушенко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шанобливо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зберігає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шахи з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хліба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виготовлені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в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колонії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501008"/>
            <a:ext cx="4608512" cy="2561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839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692696"/>
            <a:ext cx="8515672" cy="5433467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Після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адресою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вул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.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Б.Хмельницького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, 68).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Саме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там одного дня у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жовтні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1955 року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зібралися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вірні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друзі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гуповернення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,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з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заслання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отримав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квартиру №21 у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будинку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письменників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РоЛіт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що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у м.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Києві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(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нині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за мориста,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щоб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підтримати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. Дружина з дочкою плакали, а Остап Вишня говорив: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 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«У мене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сьогодні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найщасливіший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день у 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житті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, а вони,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бачите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плачуть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».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  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Того дня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Павло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Губенко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отримав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судове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рішення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про те,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що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кримінальна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справа, яка у 1933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ледь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не забрала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життя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сміхотворця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припинена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за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відсутністю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складу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злочину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6356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654</Words>
  <Application>Microsoft Office PowerPoint</Application>
  <PresentationFormat>Экран (4:3)</PresentationFormat>
  <Paragraphs>22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17</cp:revision>
  <dcterms:created xsi:type="dcterms:W3CDTF">2024-11-07T08:50:55Z</dcterms:created>
  <dcterms:modified xsi:type="dcterms:W3CDTF">2024-11-08T10:35:48Z</dcterms:modified>
</cp:coreProperties>
</file>