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4" r:id="rId6"/>
    <p:sldId id="265" r:id="rId7"/>
    <p:sldId id="257" r:id="rId8"/>
    <p:sldId id="25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70" autoAdjust="0"/>
  </p:normalViewPr>
  <p:slideViewPr>
    <p:cSldViewPr>
      <p:cViewPr varScale="1">
        <p:scale>
          <a:sx n="57" d="100"/>
          <a:sy n="57" d="100"/>
        </p:scale>
        <p:origin x="-17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7DA4-E952-495B-8762-B55DD6E91199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3B0C-B547-4315-9106-567266EFD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7DA4-E952-495B-8762-B55DD6E91199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3B0C-B547-4315-9106-567266EFD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ource.history.org.ua/item/000870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14800883_88-p-fon-dlya-prezentatsii-knigi-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61"/>
            <a:ext cx="9144000" cy="688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AutoShape 6" descr="Картинки по запросу шаблони презентац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16033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Регіональний  центр </a:t>
            </a:r>
            <a:r>
              <a:rPr lang="ru-RU" sz="2000" b="1" dirty="0" err="1" smtClean="0"/>
              <a:t>професійно</a:t>
            </a:r>
            <a:r>
              <a:rPr lang="en-US" sz="2000" b="1" dirty="0" smtClean="0"/>
              <a:t> </a:t>
            </a:r>
            <a:r>
              <a:rPr lang="ru-RU" sz="2000" b="1" dirty="0" smtClean="0"/>
              <a:t>- технічної освіти № 1 </a:t>
            </a:r>
          </a:p>
          <a:p>
            <a:pPr algn="ctr"/>
            <a:r>
              <a:rPr lang="ru-RU" sz="2000" b="1" dirty="0" smtClean="0"/>
              <a:t>м. Кременчука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1285861"/>
            <a:ext cx="601447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accent2">
                    <a:lumMod val="50000"/>
                  </a:schemeClr>
                </a:solidFill>
              </a:rPr>
              <a:t>ВІРТУАЛЬНА </a:t>
            </a:r>
          </a:p>
          <a:p>
            <a:pPr algn="ctr"/>
            <a:r>
              <a:rPr lang="uk-UA" sz="4000" b="1" i="1" dirty="0" smtClean="0">
                <a:solidFill>
                  <a:schemeClr val="accent2">
                    <a:lumMod val="50000"/>
                  </a:schemeClr>
                </a:solidFill>
              </a:rPr>
              <a:t>ВИСТАВКА – РЕКВІЄМ:</a:t>
            </a:r>
            <a:endParaRPr lang="uk-UA" sz="32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“ЛЮДСЬКОЇ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ПАМ'ЯТІ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МОСТИ!”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5085184"/>
            <a:ext cx="558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Підготували:</a:t>
            </a:r>
          </a:p>
          <a:p>
            <a:r>
              <a:rPr lang="uk-UA" sz="2400" b="1" dirty="0" smtClean="0"/>
              <a:t>Завідувач </a:t>
            </a:r>
            <a:r>
              <a:rPr lang="uk-UA" sz="2400" b="1" dirty="0" err="1" smtClean="0"/>
              <a:t>бібліотекиСвітлана</a:t>
            </a:r>
            <a:r>
              <a:rPr lang="uk-UA" sz="2400" b="1" dirty="0" smtClean="0"/>
              <a:t> Безкровна</a:t>
            </a:r>
          </a:p>
          <a:p>
            <a:r>
              <a:rPr lang="uk-UA" sz="2400" b="1" dirty="0" smtClean="0"/>
              <a:t>Бібліотекар Олеся  Микитенко.</a:t>
            </a:r>
            <a:endParaRPr lang="ru-RU" sz="2400" b="1" dirty="0"/>
          </a:p>
        </p:txBody>
      </p:sp>
      <p:pic>
        <p:nvPicPr>
          <p:cNvPr id="7" name="Рисунок 6" descr="C:\Documents and Settings\Admin\Рабочий стол\unname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86" y="5085184"/>
            <a:ext cx="242889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7" t="5383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694409"/>
      </p:ext>
    </p:extLst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AutoShape 2" descr="Картинки по запросу шаблони презентац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4" descr="http://1.bp.blogspot.com/-LsA8qpZOLSQ/VldSWikz-wI/AAAAAAAAD6k/SbiBctzxDBU/s400/Golodom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620688"/>
            <a:ext cx="6775922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84"/>
            <a:ext cx="9144000" cy="6840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285860"/>
            <a:ext cx="75724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Голодомор 1932-33 </a:t>
            </a:r>
            <a:r>
              <a:rPr lang="ru-RU" sz="2400" b="1" i="1" dirty="0" err="1" smtClean="0"/>
              <a:t>років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однією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найбільших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трагедій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історії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українського</a:t>
            </a:r>
            <a:r>
              <a:rPr lang="ru-RU" sz="2400" b="1" i="1" dirty="0" smtClean="0"/>
              <a:t> народу. </a:t>
            </a:r>
            <a:r>
              <a:rPr lang="ru-RU" sz="2400" b="1" i="1" dirty="0" err="1" smtClean="0"/>
              <a:t>Понад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півстоліття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ця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жахлива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сторінка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історії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України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замовчувалася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тільки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кінці</a:t>
            </a:r>
            <a:r>
              <a:rPr lang="ru-RU" sz="2400" b="1" i="1" dirty="0" smtClean="0"/>
              <a:t> </a:t>
            </a:r>
            <a:r>
              <a:rPr lang="en-AU" sz="2400" b="1" i="1" dirty="0" smtClean="0"/>
              <a:t>XX </a:t>
            </a:r>
            <a:r>
              <a:rPr lang="ru-RU" sz="2400" b="1" i="1" dirty="0" err="1" smtClean="0"/>
              <a:t>століття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з'явилися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перші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публікації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дослідження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почався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запис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спогадів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очевидців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видання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збірок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архівних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документів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спогадів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увічнення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пам'яті</a:t>
            </a:r>
            <a:r>
              <a:rPr lang="ru-RU" sz="2400" b="1" i="1" dirty="0" smtClean="0"/>
              <a:t> жертв Голодомору.</a:t>
            </a:r>
            <a:endParaRPr lang="ru-RU" sz="2400" b="1" dirty="0" smtClean="0"/>
          </a:p>
          <a:p>
            <a:r>
              <a:rPr lang="ru-RU" sz="2400" b="1" i="1" dirty="0" smtClean="0"/>
              <a:t>З метою </a:t>
            </a:r>
            <a:r>
              <a:rPr lang="ru-RU" sz="2400" b="1" i="1" dirty="0" err="1" smtClean="0"/>
              <a:t>гідного</a:t>
            </a:r>
            <a:r>
              <a:rPr lang="ru-RU" sz="2400" b="1" i="1" dirty="0" smtClean="0"/>
              <a:t>  </a:t>
            </a:r>
            <a:r>
              <a:rPr lang="ru-RU" sz="2400" b="1" i="1" dirty="0" err="1" smtClean="0"/>
              <a:t>вшанування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пам’яті</a:t>
            </a:r>
            <a:r>
              <a:rPr lang="ru-RU" sz="2400" b="1" i="1" dirty="0" smtClean="0"/>
              <a:t> жертв геноциду </a:t>
            </a:r>
            <a:r>
              <a:rPr lang="ru-RU" sz="2400" b="1" i="1" dirty="0" err="1" smtClean="0"/>
              <a:t>українського</a:t>
            </a:r>
            <a:r>
              <a:rPr lang="ru-RU" sz="2400" b="1" i="1" dirty="0" smtClean="0"/>
              <a:t> народу  </a:t>
            </a:r>
            <a:r>
              <a:rPr lang="ru-RU" sz="2400" b="1" i="1" dirty="0" err="1" smtClean="0"/>
              <a:t>бібліотека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рекомендує</a:t>
            </a:r>
            <a:r>
              <a:rPr lang="ru-RU" sz="2400" b="1" i="1" dirty="0" smtClean="0"/>
              <a:t> книги  </a:t>
            </a:r>
            <a:r>
              <a:rPr lang="ru-RU" sz="2400" b="1" i="1" dirty="0" err="1" smtClean="0"/>
              <a:t>які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присвячені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цій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трагічній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сторінці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нашої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історії</a:t>
            </a:r>
            <a:r>
              <a:rPr lang="ru-RU" sz="2400" b="1" i="1" dirty="0" smtClean="0"/>
              <a:t>.</a:t>
            </a:r>
            <a:endParaRPr lang="ru-RU" sz="2400" b="1" dirty="0" smtClean="0"/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3360" y="285728"/>
            <a:ext cx="681516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6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Бібліотека рекомендує книги</a:t>
            </a:r>
            <a:endParaRPr lang="ru-RU" sz="6000" b="1" spc="100" dirty="0">
              <a:ln w="18000">
                <a:solidFill>
                  <a:srgbClr val="7030A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Picture 2" descr="C:\Documents and Settings\Admin\Рабочий стол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2500330" cy="3232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714744" y="3143248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посилання:</a:t>
            </a:r>
            <a:r>
              <a:rPr lang="en-AU" sz="2800" b="1" dirty="0" smtClean="0">
                <a:solidFill>
                  <a:srgbClr val="7030A0"/>
                </a:solidFill>
              </a:rPr>
              <a:t> </a:t>
            </a:r>
            <a:r>
              <a:rPr lang="en-AU" sz="2800" u="sng" dirty="0" smtClean="0">
                <a:solidFill>
                  <a:srgbClr val="7030A0"/>
                </a:solidFill>
                <a:hlinkClick r:id="rId4"/>
              </a:rPr>
              <a:t>http://resource.history.org.ua/item/0008709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1\Desktop\lovepik-wheat-ears-png-image_401611807_wh8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00364" y="1142985"/>
            <a:ext cx="6000792" cy="570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Книга «Голодомор у </a:t>
            </a:r>
            <a:r>
              <a:rPr lang="ru-RU" sz="2000" b="1" i="1" dirty="0" err="1" smtClean="0"/>
              <a:t>першій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столиці</a:t>
            </a:r>
            <a:r>
              <a:rPr lang="ru-RU" sz="2000" b="1" i="1" dirty="0" smtClean="0"/>
              <a:t>» </a:t>
            </a:r>
            <a:r>
              <a:rPr lang="ru-RU" sz="2000" b="1" i="1" dirty="0" err="1" smtClean="0"/>
              <a:t>висвітлює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трагічні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події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пов’язані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Голодомором 1932 – 1933 </a:t>
            </a:r>
            <a:r>
              <a:rPr lang="ru-RU" sz="2000" b="1" i="1" dirty="0" err="1" smtClean="0"/>
              <a:t>років</a:t>
            </a:r>
            <a:r>
              <a:rPr lang="ru-RU" sz="2000" b="1" i="1" dirty="0" smtClean="0"/>
              <a:t> у м. </a:t>
            </a:r>
            <a:r>
              <a:rPr lang="ru-RU" sz="2000" b="1" i="1" dirty="0" err="1" smtClean="0"/>
              <a:t>Харкові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Автори-упорядники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доводять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цей</a:t>
            </a:r>
            <a:r>
              <a:rPr lang="ru-RU" sz="2000" b="1" i="1" dirty="0" smtClean="0"/>
              <a:t> Голодомор створено штучно, </a:t>
            </a:r>
            <a:r>
              <a:rPr lang="ru-RU" sz="2000" b="1" i="1" dirty="0" err="1" smtClean="0"/>
              <a:t>він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був</a:t>
            </a:r>
            <a:r>
              <a:rPr lang="ru-RU" sz="2000" b="1" i="1" dirty="0" smtClean="0"/>
              <a:t> добре </a:t>
            </a:r>
            <a:r>
              <a:rPr lang="ru-RU" sz="2000" b="1" i="1" dirty="0" err="1" smtClean="0"/>
              <a:t>спланованою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акцією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влади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Підставою</a:t>
            </a:r>
            <a:r>
              <a:rPr lang="ru-RU" sz="2000" b="1" i="1" dirty="0" smtClean="0"/>
              <a:t> так </a:t>
            </a:r>
            <a:r>
              <a:rPr lang="ru-RU" sz="2000" b="1" i="1" dirty="0" err="1" smtClean="0"/>
              <a:t>стверджувати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їм</a:t>
            </a:r>
            <a:r>
              <a:rPr lang="ru-RU" sz="2000" b="1" i="1" dirty="0" smtClean="0"/>
              <a:t> послужили </a:t>
            </a:r>
            <a:r>
              <a:rPr lang="ru-RU" sz="2000" b="1" i="1" dirty="0" err="1" smtClean="0"/>
              <a:t>архівні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документи</a:t>
            </a:r>
            <a:r>
              <a:rPr lang="ru-RU" sz="2000" b="1" i="1" dirty="0" smtClean="0"/>
              <a:t> та </a:t>
            </a:r>
            <a:r>
              <a:rPr lang="ru-RU" sz="2000" b="1" i="1" dirty="0" err="1" smtClean="0"/>
              <a:t>свідчення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очевидців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подій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Ігор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Шуйський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навів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сторінки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щоденників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свідчень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громадян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покараних</a:t>
            </a:r>
            <a:r>
              <a:rPr lang="ru-RU" sz="2000" b="1" i="1" dirty="0" smtClean="0"/>
              <a:t> за </a:t>
            </a:r>
            <a:r>
              <a:rPr lang="ru-RU" sz="2000" b="1" i="1" dirty="0" err="1" smtClean="0"/>
              <a:t>радянської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доби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кримінальному</a:t>
            </a:r>
            <a:r>
              <a:rPr lang="ru-RU" sz="2000" b="1" i="1" dirty="0" smtClean="0"/>
              <a:t> порядку за </a:t>
            </a:r>
            <a:r>
              <a:rPr lang="ru-RU" sz="2000" b="1" i="1" dirty="0" err="1" smtClean="0"/>
              <a:t>розповсюдження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інформації</a:t>
            </a:r>
            <a:r>
              <a:rPr lang="ru-RU" sz="2000" b="1" i="1" dirty="0" smtClean="0"/>
              <a:t> про </a:t>
            </a:r>
            <a:r>
              <a:rPr lang="ru-RU" sz="2000" b="1" i="1" dirty="0" err="1" smtClean="0"/>
              <a:t>штучний</a:t>
            </a:r>
            <a:r>
              <a:rPr lang="ru-RU" sz="2000" b="1" i="1" dirty="0" smtClean="0"/>
              <a:t> характер голоду 1932 – 1933 </a:t>
            </a:r>
            <a:r>
              <a:rPr lang="ru-RU" sz="2000" b="1" i="1" dirty="0" err="1" smtClean="0"/>
              <a:t>років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Україні</a:t>
            </a:r>
            <a:r>
              <a:rPr lang="ru-RU" sz="2000" b="1" i="1" dirty="0" smtClean="0"/>
              <a:t>. У </a:t>
            </a:r>
            <a:r>
              <a:rPr lang="ru-RU" sz="2000" b="1" i="1" dirty="0" err="1" smtClean="0"/>
              <a:t>книзі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також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приведені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окремі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наукові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дослідження</a:t>
            </a:r>
            <a:r>
              <a:rPr lang="ru-RU" sz="2000" b="1" i="1" dirty="0" smtClean="0"/>
              <a:t> про </a:t>
            </a:r>
            <a:r>
              <a:rPr lang="ru-RU" sz="2000" b="1" i="1" dirty="0" err="1" smtClean="0"/>
              <a:t>негативний</a:t>
            </a:r>
            <a:r>
              <a:rPr lang="ru-RU" sz="2000" b="1" i="1" dirty="0" smtClean="0"/>
              <a:t> характер </a:t>
            </a:r>
            <a:r>
              <a:rPr lang="ru-RU" sz="2000" b="1" i="1" dirty="0" err="1" smtClean="0"/>
              <a:t>голодування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організм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людини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Більшість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запропонованих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читачеві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документів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зберігалась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закритих</a:t>
            </a:r>
            <a:r>
              <a:rPr lang="ru-RU" sz="2000" b="1" i="1" dirty="0" smtClean="0"/>
              <a:t> фондах </a:t>
            </a:r>
            <a:r>
              <a:rPr lang="ru-RU" sz="2000" b="1" i="1" dirty="0" err="1" smtClean="0"/>
              <a:t>під</a:t>
            </a:r>
            <a:r>
              <a:rPr lang="ru-RU" sz="2000" b="1" i="1" dirty="0" smtClean="0"/>
              <a:t> грифами </a:t>
            </a:r>
            <a:r>
              <a:rPr lang="ru-RU" sz="2000" b="1" i="1" dirty="0" err="1" smtClean="0"/>
              <a:t>таємності</a:t>
            </a:r>
            <a:r>
              <a:rPr lang="ru-RU" sz="2000" b="1" i="1" dirty="0" smtClean="0"/>
              <a:t>, через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вони </a:t>
            </a:r>
            <a:r>
              <a:rPr lang="ru-RU" sz="2000" b="1" i="1" dirty="0" err="1" smtClean="0"/>
              <a:t>були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недоступними</a:t>
            </a:r>
            <a:r>
              <a:rPr lang="ru-RU" sz="2000" b="1" i="1" dirty="0" smtClean="0"/>
              <a:t> для </a:t>
            </a:r>
            <a:r>
              <a:rPr lang="ru-RU" sz="2000" b="1" i="1" dirty="0" err="1" smtClean="0"/>
              <a:t>дослідників</a:t>
            </a:r>
            <a:r>
              <a:rPr lang="ru-RU" sz="2000" b="1" i="1" dirty="0" smtClean="0"/>
              <a:t>.</a:t>
            </a: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Картинки по запросу Голодомор у першій столиц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412776"/>
            <a:ext cx="2333628" cy="32813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1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Голодомор у першій столиці/ Укладання І.В. Шуйського,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uk-UA" sz="2400" b="1" dirty="0" smtClean="0">
                <a:solidFill>
                  <a:srgbClr val="7030A0"/>
                </a:solidFill>
              </a:rPr>
              <a:t>В.А. Полянського; Передмова І.В. </a:t>
            </a:r>
            <a:r>
              <a:rPr lang="uk-UA" sz="2400" b="1" dirty="0" err="1" smtClean="0">
                <a:solidFill>
                  <a:srgbClr val="7030A0"/>
                </a:solidFill>
              </a:rPr>
              <a:t>Шуйського.-</a:t>
            </a:r>
            <a:r>
              <a:rPr lang="uk-UA" sz="2400" b="1" dirty="0" smtClean="0">
                <a:solidFill>
                  <a:srgbClr val="7030A0"/>
                </a:solidFill>
              </a:rPr>
              <a:t> Х., 2006. – 288 с.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lovepik-wheat-ears-png-image_401611807_wh8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99" y="0"/>
            <a:ext cx="9174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улас самчук мар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918" y="1214422"/>
            <a:ext cx="271464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1214422"/>
            <a:ext cx="55721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Повість</a:t>
            </a:r>
            <a:r>
              <a:rPr lang="ru-RU" sz="2000" b="1" i="1" dirty="0" smtClean="0"/>
              <a:t> «</a:t>
            </a:r>
            <a:r>
              <a:rPr lang="ru-RU" sz="2000" b="1" i="1" dirty="0" err="1" smtClean="0"/>
              <a:t>Марія</a:t>
            </a:r>
            <a:r>
              <a:rPr lang="ru-RU" sz="2000" b="1" i="1" dirty="0" smtClean="0"/>
              <a:t>» — про </a:t>
            </a:r>
            <a:r>
              <a:rPr lang="ru-RU" sz="2000" b="1" i="1" dirty="0" err="1" smtClean="0"/>
              <a:t>воістину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страшні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метаморфози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людського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буття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умовах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більшовицького</a:t>
            </a:r>
            <a:r>
              <a:rPr lang="ru-RU" sz="2000" b="1" i="1" dirty="0" smtClean="0"/>
              <a:t> геноциду, </a:t>
            </a:r>
            <a:r>
              <a:rPr lang="ru-RU" sz="2000" b="1" i="1" dirty="0" err="1" smtClean="0"/>
              <a:t>серед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сили-силенної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гріхів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якого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чи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найбільший</a:t>
            </a:r>
            <a:r>
              <a:rPr lang="ru-RU" sz="2000" b="1" i="1" dirty="0" smtClean="0"/>
              <a:t> — голодомор. </a:t>
            </a:r>
            <a:r>
              <a:rPr lang="ru-RU" sz="2000" b="1" i="1" dirty="0" err="1" smtClean="0"/>
              <a:t>Жах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цієї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трагедії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подається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крізь</a:t>
            </a:r>
            <a:r>
              <a:rPr lang="ru-RU" sz="2000" b="1" i="1" dirty="0" smtClean="0"/>
              <a:t> призму образу </a:t>
            </a:r>
            <a:r>
              <a:rPr lang="ru-RU" sz="2000" b="1" i="1" dirty="0" err="1" smtClean="0"/>
              <a:t>Марії</a:t>
            </a:r>
            <a:r>
              <a:rPr lang="ru-RU" sz="2000" b="1" i="1" dirty="0" smtClean="0"/>
              <a:t>, яка на </a:t>
            </a:r>
            <a:r>
              <a:rPr lang="ru-RU" sz="2000" b="1" i="1" dirty="0" err="1" smtClean="0"/>
              <a:t>сімдесятому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році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життя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зазнає</a:t>
            </a:r>
            <a:r>
              <a:rPr lang="ru-RU" sz="2000" b="1" i="1" dirty="0" smtClean="0"/>
              <a:t> разом </a:t>
            </a:r>
            <a:r>
              <a:rPr lang="ru-RU" sz="2000" b="1" i="1" dirty="0" err="1" smtClean="0"/>
              <a:t>із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рештою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українців</a:t>
            </a:r>
            <a:r>
              <a:rPr lang="ru-RU" sz="2000" b="1" i="1" dirty="0" smtClean="0"/>
              <a:t> страшного голоду. З </a:t>
            </a:r>
            <a:r>
              <a:rPr lang="ru-RU" sz="2000" b="1" i="1" dirty="0" err="1" smtClean="0"/>
              <a:t>огляду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похилий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головної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героїні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ця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трагедія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може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виглядала</a:t>
            </a:r>
            <a:r>
              <a:rPr lang="ru-RU" sz="2000" b="1" i="1" dirty="0" smtClean="0"/>
              <a:t> б такою </a:t>
            </a:r>
            <a:r>
              <a:rPr lang="ru-RU" sz="2000" b="1" i="1" dirty="0" err="1" smtClean="0"/>
              <a:t>вражаючою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якби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читач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із</a:t>
            </a:r>
            <a:r>
              <a:rPr lang="ru-RU" sz="2000" b="1" i="1" dirty="0" smtClean="0"/>
              <a:t> кожною </a:t>
            </a:r>
            <a:r>
              <a:rPr lang="ru-RU" sz="2000" b="1" i="1" dirty="0" err="1" smtClean="0"/>
              <a:t>сторінкою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твору</a:t>
            </a:r>
            <a:r>
              <a:rPr lang="ru-RU" sz="2000" b="1" i="1" dirty="0" smtClean="0"/>
              <a:t> все </a:t>
            </a:r>
            <a:r>
              <a:rPr lang="ru-RU" sz="2000" b="1" i="1" dirty="0" err="1" smtClean="0"/>
              <a:t>чіткіше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усвідомлював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цій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старій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жінці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уособлена</a:t>
            </a:r>
            <a:r>
              <a:rPr lang="ru-RU" sz="2000" b="1" i="1" dirty="0" smtClean="0"/>
              <a:t> сама </a:t>
            </a:r>
            <a:r>
              <a:rPr lang="ru-RU" sz="2000" b="1" i="1" dirty="0" err="1" smtClean="0"/>
              <a:t>Україна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Несхитна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моральних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своїх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навичках</a:t>
            </a:r>
            <a:r>
              <a:rPr lang="ru-RU" sz="2000" b="1" i="1" dirty="0" smtClean="0"/>
              <a:t> та </a:t>
            </a:r>
            <a:r>
              <a:rPr lang="ru-RU" sz="2000" b="1" i="1" dirty="0" err="1" smtClean="0"/>
              <a:t>переконаннях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але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беззахисна</a:t>
            </a:r>
            <a:r>
              <a:rPr lang="ru-RU" sz="2000" b="1" i="1" dirty="0" smtClean="0"/>
              <a:t> перед злом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7166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Улас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Самчук</a:t>
            </a:r>
            <a:r>
              <a:rPr lang="ru-RU" sz="2000" b="1" dirty="0" smtClean="0">
                <a:solidFill>
                  <a:srgbClr val="7030A0"/>
                </a:solidFill>
              </a:rPr>
              <a:t> . </a:t>
            </a:r>
            <a:r>
              <a:rPr lang="ru-RU" sz="2000" b="1" dirty="0" err="1" smtClean="0">
                <a:solidFill>
                  <a:srgbClr val="7030A0"/>
                </a:solidFill>
              </a:rPr>
              <a:t>Марія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>
                <a:solidFill>
                  <a:srgbClr val="7030A0"/>
                </a:solidFill>
              </a:rPr>
              <a:t>Хроніка</a:t>
            </a:r>
            <a:r>
              <a:rPr lang="ru-RU" sz="2000" b="1" dirty="0" smtClean="0">
                <a:solidFill>
                  <a:srgbClr val="7030A0"/>
                </a:solidFill>
              </a:rPr>
              <a:t> одного </a:t>
            </a:r>
            <a:r>
              <a:rPr lang="ru-RU" sz="2000" b="1" dirty="0" err="1" smtClean="0">
                <a:solidFill>
                  <a:srgbClr val="7030A0"/>
                </a:solidFill>
              </a:rPr>
              <a:t>життя</a:t>
            </a:r>
            <a:r>
              <a:rPr lang="ru-RU" sz="2000" b="1" dirty="0" smtClean="0">
                <a:solidFill>
                  <a:srgbClr val="7030A0"/>
                </a:solidFill>
              </a:rPr>
              <a:t>: Роман. – </a:t>
            </a:r>
            <a:r>
              <a:rPr lang="uk-UA" sz="2000" b="1" dirty="0" smtClean="0">
                <a:solidFill>
                  <a:srgbClr val="7030A0"/>
                </a:solidFill>
              </a:rPr>
              <a:t>Львів</a:t>
            </a:r>
            <a:r>
              <a:rPr lang="ru-RU" sz="2000" b="1" dirty="0" smtClean="0">
                <a:solidFill>
                  <a:srgbClr val="7030A0"/>
                </a:solidFill>
              </a:rPr>
              <a:t>.: </a:t>
            </a:r>
            <a:r>
              <a:rPr lang="ru-RU" sz="2000" b="1" dirty="0" err="1" smtClean="0">
                <a:solidFill>
                  <a:srgbClr val="7030A0"/>
                </a:solidFill>
              </a:rPr>
              <a:t>Оріяна</a:t>
            </a:r>
            <a:r>
              <a:rPr lang="ru-RU" sz="2000" b="1" dirty="0" smtClean="0">
                <a:solidFill>
                  <a:srgbClr val="7030A0"/>
                </a:solidFill>
              </a:rPr>
              <a:t> - Нова, 2004. – 130 с.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lovepik-wheat-ears-png-image_401611807_wh8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Documents and Settings\Admin\Рабочий стол\opac-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15258"/>
            <a:ext cx="2571768" cy="3714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1571612"/>
            <a:ext cx="60722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Романи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представляють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широку</a:t>
            </a:r>
            <a:r>
              <a:rPr lang="ru-RU" sz="2000" b="1" i="1" dirty="0" smtClean="0"/>
              <a:t> панораму </a:t>
            </a:r>
            <a:r>
              <a:rPr lang="ru-RU" sz="2000" b="1" i="1" dirty="0" err="1" smtClean="0"/>
              <a:t>надзвичайно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важких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періодів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історії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українського</a:t>
            </a:r>
            <a:r>
              <a:rPr lang="ru-RU" sz="2000" b="1" i="1" dirty="0" smtClean="0"/>
              <a:t> народу, </a:t>
            </a:r>
            <a:r>
              <a:rPr lang="ru-RU" sz="2000" b="1" i="1" dirty="0" err="1" smtClean="0"/>
              <a:t>зокрема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полтавського</a:t>
            </a:r>
            <a:r>
              <a:rPr lang="ru-RU" sz="2000" b="1" i="1" dirty="0" smtClean="0"/>
              <a:t> села: </a:t>
            </a:r>
            <a:r>
              <a:rPr lang="ru-RU" sz="2000" b="1" i="1" dirty="0" err="1" smtClean="0"/>
              <a:t>розкуркулення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голодомор 1932-1933 </a:t>
            </a:r>
            <a:r>
              <a:rPr lang="ru-RU" sz="2000" b="1" i="1" dirty="0" err="1" smtClean="0"/>
              <a:t>років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укрупнення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знищення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хуторів</a:t>
            </a:r>
            <a:r>
              <a:rPr lang="ru-RU" sz="2000" b="1" i="1" dirty="0" smtClean="0"/>
              <a:t> у 70-80 роки </a:t>
            </a:r>
            <a:r>
              <a:rPr lang="ru-RU" sz="2000" b="1" i="1" dirty="0" err="1" smtClean="0"/>
              <a:t>минулого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століття</a:t>
            </a:r>
            <a:r>
              <a:rPr lang="ru-RU" sz="2000" b="1" i="1" dirty="0" smtClean="0"/>
              <a:t>. Твори </a:t>
            </a:r>
            <a:r>
              <a:rPr lang="ru-RU" sz="2000" b="1" i="1" dirty="0" err="1" smtClean="0"/>
              <a:t>вражають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документальністю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правдивістю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висвітлення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злочині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комуністичного</a:t>
            </a:r>
            <a:r>
              <a:rPr lang="ru-RU" sz="2000" b="1" i="1" dirty="0" smtClean="0"/>
              <a:t> режиму, </a:t>
            </a:r>
            <a:r>
              <a:rPr lang="ru-RU" sz="2000" b="1" i="1" dirty="0" err="1" smtClean="0"/>
              <a:t>які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були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спрямовані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підрив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національного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коріння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українського</a:t>
            </a:r>
            <a:r>
              <a:rPr lang="ru-RU" sz="2000" b="1" i="1" dirty="0" smtClean="0"/>
              <a:t> народу та </a:t>
            </a:r>
            <a:r>
              <a:rPr lang="ru-RU" sz="2000" b="1" i="1" dirty="0" err="1" smtClean="0"/>
              <a:t>його</a:t>
            </a:r>
            <a:r>
              <a:rPr lang="ru-RU" sz="2000" b="1" i="1" dirty="0" smtClean="0"/>
              <a:t> духу. </a:t>
            </a:r>
            <a:r>
              <a:rPr lang="ru-RU" sz="2000" b="1" i="1" dirty="0" err="1" smtClean="0"/>
              <a:t>Основані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реальних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подіях</a:t>
            </a:r>
            <a:r>
              <a:rPr lang="ru-RU" sz="2000" b="1" i="1" dirty="0" smtClean="0"/>
              <a:t>, долях </a:t>
            </a:r>
            <a:r>
              <a:rPr lang="ru-RU" sz="2000" b="1" i="1" dirty="0" err="1" smtClean="0"/>
              <a:t>конкретних</a:t>
            </a:r>
            <a:r>
              <a:rPr lang="ru-RU" sz="2000" b="1" i="1" dirty="0" smtClean="0"/>
              <a:t> людей, вони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неспростовним</a:t>
            </a:r>
            <a:r>
              <a:rPr lang="ru-RU" sz="2000" b="1" i="1" dirty="0" smtClean="0"/>
              <a:t> документом, </a:t>
            </a:r>
            <a:r>
              <a:rPr lang="ru-RU" sz="2000" b="1" i="1" dirty="0" err="1" smtClean="0"/>
              <a:t>який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зараз не </a:t>
            </a:r>
            <a:r>
              <a:rPr lang="ru-RU" sz="2000" b="1" i="1" dirty="0" err="1" smtClean="0"/>
              <a:t>втратив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своєї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актуальності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оскільки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страшні</a:t>
            </a:r>
            <a:r>
              <a:rPr lang="ru-RU" sz="2000" b="1" i="1" dirty="0" smtClean="0"/>
              <a:t> уроки </a:t>
            </a:r>
            <a:r>
              <a:rPr lang="ru-RU" sz="2000" b="1" i="1" dirty="0" err="1" smtClean="0"/>
              <a:t>історії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ніколи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залишаються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минулому</a:t>
            </a:r>
            <a:r>
              <a:rPr lang="ru-RU" sz="2000" b="1" i="1" dirty="0" smtClean="0"/>
              <a:t>.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2860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Олефіренко М.М. Пора цвітіння терну: Сільський роман у семи книгах. Чорний. Хуторяни: Романи// Передмова М. Жулинського. – Полтава: ВАТ </a:t>
            </a:r>
            <a:r>
              <a:rPr lang="uk-UA" sz="2000" b="1" dirty="0" err="1" smtClean="0">
                <a:solidFill>
                  <a:srgbClr val="7030A0"/>
                </a:solidFill>
              </a:rPr>
              <a:t>“Видавництво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 err="1" smtClean="0">
                <a:solidFill>
                  <a:srgbClr val="7030A0"/>
                </a:solidFill>
              </a:rPr>
              <a:t>Полтава”</a:t>
            </a:r>
            <a:r>
              <a:rPr lang="uk-UA" sz="2000" b="1" dirty="0" smtClean="0">
                <a:solidFill>
                  <a:srgbClr val="7030A0"/>
                </a:solidFill>
              </a:rPr>
              <a:t>, 2008. 668 с.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lovepik-wheat-ears-png-image_401611807_wh8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22" y="0"/>
            <a:ext cx="9211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64291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</a:rPr>
              <a:t>Олефіренко</a:t>
            </a:r>
            <a:r>
              <a:rPr lang="ru-RU" sz="2000" b="1" dirty="0" smtClean="0">
                <a:solidFill>
                  <a:srgbClr val="7030A0"/>
                </a:solidFill>
              </a:rPr>
              <a:t> М. М. </a:t>
            </a:r>
            <a:r>
              <a:rPr lang="ru-RU" sz="2000" b="1" dirty="0" err="1" smtClean="0">
                <a:solidFill>
                  <a:srgbClr val="7030A0"/>
                </a:solidFill>
              </a:rPr>
              <a:t>Мертві</a:t>
            </a:r>
            <a:r>
              <a:rPr lang="ru-RU" sz="2000" b="1" dirty="0" smtClean="0">
                <a:solidFill>
                  <a:srgbClr val="7030A0"/>
                </a:solidFill>
              </a:rPr>
              <a:t> не </a:t>
            </a:r>
            <a:r>
              <a:rPr lang="ru-RU" sz="2000" b="1" dirty="0" err="1" smtClean="0">
                <a:solidFill>
                  <a:srgbClr val="7030A0"/>
                </a:solidFill>
              </a:rPr>
              <a:t>зраджують</a:t>
            </a:r>
            <a:r>
              <a:rPr lang="ru-RU" sz="2000" b="1" dirty="0" smtClean="0">
                <a:solidFill>
                  <a:srgbClr val="7030A0"/>
                </a:solidFill>
              </a:rPr>
              <a:t>. Роман </a:t>
            </a:r>
            <a:r>
              <a:rPr lang="ru-RU" sz="2000" b="1" dirty="0" err="1" smtClean="0">
                <a:solidFill>
                  <a:srgbClr val="7030A0"/>
                </a:solidFill>
              </a:rPr>
              <a:t>з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епопеї</a:t>
            </a:r>
            <a:r>
              <a:rPr lang="ru-RU" sz="2000" b="1" dirty="0" smtClean="0">
                <a:solidFill>
                  <a:srgbClr val="7030A0"/>
                </a:solidFill>
              </a:rPr>
              <a:t> «Пора </a:t>
            </a:r>
            <a:r>
              <a:rPr lang="ru-RU" sz="2000" b="1" dirty="0" err="1" smtClean="0">
                <a:solidFill>
                  <a:srgbClr val="7030A0"/>
                </a:solidFill>
              </a:rPr>
              <a:t>цвітіння</a:t>
            </a:r>
            <a:r>
              <a:rPr lang="ru-RU" sz="2000" b="1" dirty="0" smtClean="0">
                <a:solidFill>
                  <a:srgbClr val="7030A0"/>
                </a:solidFill>
              </a:rPr>
              <a:t> терну». - Полтава: </a:t>
            </a:r>
            <a:r>
              <a:rPr lang="ru-RU" sz="2000" b="1" dirty="0" err="1" smtClean="0">
                <a:solidFill>
                  <a:srgbClr val="7030A0"/>
                </a:solidFill>
              </a:rPr>
              <a:t>Полтавський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літератор</a:t>
            </a:r>
            <a:r>
              <a:rPr lang="ru-RU" sz="2000" b="1" dirty="0" smtClean="0">
                <a:solidFill>
                  <a:srgbClr val="7030A0"/>
                </a:solidFill>
              </a:rPr>
              <a:t>, 2013. - 588 с.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Картинки по запросу М.Олефіренко Пора цвітіння тер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938" y="1556792"/>
            <a:ext cx="2428892" cy="3143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86116" y="1785926"/>
            <a:ext cx="50720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Книгу «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Мертві</a:t>
            </a:r>
            <a:r>
              <a:rPr lang="ru-RU" sz="2000" b="1" i="1" dirty="0" smtClean="0">
                <a:solidFill>
                  <a:srgbClr val="002060"/>
                </a:solidFill>
              </a:rPr>
              <a:t> не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зраджують</a:t>
            </a:r>
            <a:r>
              <a:rPr lang="ru-RU" sz="2000" b="1" i="1" dirty="0" smtClean="0">
                <a:solidFill>
                  <a:srgbClr val="002060"/>
                </a:solidFill>
              </a:rPr>
              <a:t>» Михайло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Олефіренко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присвятив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важким</a:t>
            </a:r>
            <a:r>
              <a:rPr lang="ru-RU" sz="2000" b="1" i="1" dirty="0" smtClean="0">
                <a:solidFill>
                  <a:srgbClr val="002060"/>
                </a:solidFill>
              </a:rPr>
              <a:t> для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українського</a:t>
            </a:r>
            <a:r>
              <a:rPr lang="ru-RU" sz="2000" b="1" i="1" dirty="0" smtClean="0">
                <a:solidFill>
                  <a:srgbClr val="002060"/>
                </a:solidFill>
              </a:rPr>
              <a:t> села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періодам</a:t>
            </a:r>
            <a:r>
              <a:rPr lang="ru-RU" sz="2000" b="1" i="1" dirty="0" smtClean="0">
                <a:solidFill>
                  <a:srgbClr val="002060"/>
                </a:solidFill>
              </a:rPr>
              <a:t>: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розкуркулення</a:t>
            </a:r>
            <a:r>
              <a:rPr lang="ru-RU" sz="2000" b="1" i="1" dirty="0" smtClean="0">
                <a:solidFill>
                  <a:srgbClr val="002060"/>
                </a:solidFill>
              </a:rPr>
              <a:t>, Голодомор 1932–1933 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років</a:t>
            </a:r>
            <a:r>
              <a:rPr lang="ru-RU" sz="2000" b="1" i="1" dirty="0" smtClean="0">
                <a:solidFill>
                  <a:srgbClr val="002060"/>
                </a:solidFill>
              </a:rPr>
              <a:t>, Велика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Вітчизняна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війна</a:t>
            </a:r>
            <a:r>
              <a:rPr lang="ru-RU" sz="2000" b="1" i="1" dirty="0" smtClean="0">
                <a:solidFill>
                  <a:srgbClr val="002060"/>
                </a:solidFill>
              </a:rPr>
              <a:t>. У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романі</a:t>
            </a:r>
            <a:r>
              <a:rPr lang="ru-RU" sz="2000" b="1" i="1" dirty="0" smtClean="0">
                <a:solidFill>
                  <a:srgbClr val="002060"/>
                </a:solidFill>
              </a:rPr>
              <a:t> автор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описує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життя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краян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Головні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події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зосереджені</a:t>
            </a:r>
            <a:r>
              <a:rPr lang="ru-RU" sz="2000" b="1" i="1" dirty="0" smtClean="0">
                <a:solidFill>
                  <a:srgbClr val="002060"/>
                </a:solidFill>
              </a:rPr>
              <a:t> в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просторі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хуторів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Коломійцевого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й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Даценкового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розташовані</a:t>
            </a:r>
            <a:r>
              <a:rPr lang="ru-RU" sz="2000" b="1" i="1" dirty="0" smtClean="0">
                <a:solidFill>
                  <a:srgbClr val="002060"/>
                </a:solidFill>
              </a:rPr>
              <a:t> 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теренах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Полтавщини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між</a:t>
            </a:r>
            <a:r>
              <a:rPr lang="ru-RU" sz="2000" b="1" i="1" dirty="0" smtClean="0">
                <a:solidFill>
                  <a:srgbClr val="002060"/>
                </a:solidFill>
              </a:rPr>
              <a:t> Миргородом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i="1" dirty="0" smtClean="0">
                <a:solidFill>
                  <a:srgbClr val="002060"/>
                </a:solidFill>
              </a:rPr>
              <a:t> Великою Багачкою.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00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lovepik-wheat-ears-png-image_401611807_wh8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99" y="0"/>
            <a:ext cx="9174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14744" y="1928802"/>
            <a:ext cx="4286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Книгу «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Людяність</a:t>
            </a:r>
            <a:r>
              <a:rPr lang="ru-RU" sz="2000" b="1" i="1" dirty="0" smtClean="0">
                <a:solidFill>
                  <a:srgbClr val="002060"/>
                </a:solidFill>
              </a:rPr>
              <a:t> у 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нелюдяний</a:t>
            </a:r>
            <a:r>
              <a:rPr lang="ru-RU" sz="2000" b="1" i="1" dirty="0" smtClean="0">
                <a:solidFill>
                  <a:srgbClr val="002060"/>
                </a:solidFill>
              </a:rPr>
              <a:t> час»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присвячено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доброчинцям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які</a:t>
            </a:r>
            <a:r>
              <a:rPr lang="ru-RU" sz="2000" b="1" i="1" dirty="0" smtClean="0">
                <a:solidFill>
                  <a:srgbClr val="002060"/>
                </a:solidFill>
              </a:rPr>
              <a:t> у 1932—1933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рр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допомагали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вижити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тим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хто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голодував</a:t>
            </a:r>
            <a:r>
              <a:rPr lang="ru-RU" sz="2000" b="1" i="1" dirty="0" smtClean="0">
                <a:solidFill>
                  <a:srgbClr val="002060"/>
                </a:solidFill>
              </a:rPr>
              <a:t>. У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виданні</a:t>
            </a:r>
            <a:r>
              <a:rPr lang="ru-RU" sz="2000" b="1" i="1" dirty="0" smtClean="0">
                <a:solidFill>
                  <a:srgbClr val="002060"/>
                </a:solidFill>
              </a:rPr>
              <a:t> подано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інформацію</a:t>
            </a:r>
            <a:r>
              <a:rPr lang="ru-RU" sz="2000" b="1" i="1" dirty="0" smtClean="0">
                <a:solidFill>
                  <a:srgbClr val="002060"/>
                </a:solidFill>
              </a:rPr>
              <a:t> про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понад</a:t>
            </a:r>
            <a:r>
              <a:rPr lang="ru-RU" sz="2000" b="1" i="1" dirty="0" smtClean="0">
                <a:solidFill>
                  <a:srgbClr val="002060"/>
                </a:solidFill>
              </a:rPr>
              <a:t> 180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праведних</a:t>
            </a:r>
            <a:r>
              <a:rPr lang="ru-RU" sz="2000" b="1" i="1" dirty="0" smtClean="0">
                <a:solidFill>
                  <a:srgbClr val="002060"/>
                </a:solidFill>
              </a:rPr>
              <a:t> людей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часів</a:t>
            </a:r>
            <a:r>
              <a:rPr lang="ru-RU" sz="2000" b="1" i="1" dirty="0" smtClean="0">
                <a:solidFill>
                  <a:srgbClr val="002060"/>
                </a:solidFill>
              </a:rPr>
              <a:t> Голодомору,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прізвища</a:t>
            </a:r>
            <a:r>
              <a:rPr lang="ru-RU" sz="2000" b="1" i="1" dirty="0" smtClean="0">
                <a:solidFill>
                  <a:srgbClr val="002060"/>
                </a:solidFill>
              </a:rPr>
              <a:t> та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імена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яких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встановлено</a:t>
            </a:r>
            <a:r>
              <a:rPr lang="ru-RU" sz="2000" b="1" i="1" dirty="0" smtClean="0">
                <a:solidFill>
                  <a:srgbClr val="002060"/>
                </a:solidFill>
              </a:rPr>
              <a:t> 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основі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документальних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даних</a:t>
            </a:r>
            <a:r>
              <a:rPr lang="ru-RU" sz="2000" b="1" i="1" dirty="0" smtClean="0">
                <a:solidFill>
                  <a:srgbClr val="002060"/>
                </a:solidFill>
              </a:rPr>
              <a:t> та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усних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свідчень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Documents and Settings\Admin\Рабочий стол\загружено (2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584" y="1455563"/>
            <a:ext cx="25717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7" y="357166"/>
            <a:ext cx="7786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Людяність у нелюдяний час/ </a:t>
            </a:r>
            <a:r>
              <a:rPr lang="uk-UA" sz="2000" b="1" dirty="0" err="1" smtClean="0">
                <a:solidFill>
                  <a:srgbClr val="7030A0"/>
                </a:solidFill>
              </a:rPr>
              <a:t>упоряд</a:t>
            </a:r>
            <a:r>
              <a:rPr lang="uk-UA" sz="2000" b="1" dirty="0" smtClean="0">
                <a:solidFill>
                  <a:srgbClr val="7030A0"/>
                </a:solidFill>
              </a:rPr>
              <a:t> В.С. </a:t>
            </a:r>
            <a:r>
              <a:rPr lang="uk-UA" sz="2000" b="1" dirty="0" err="1" smtClean="0">
                <a:solidFill>
                  <a:srgbClr val="7030A0"/>
                </a:solidFill>
              </a:rPr>
              <a:t>Тиліщак</a:t>
            </a:r>
            <a:r>
              <a:rPr lang="uk-UA" sz="2000" b="1" dirty="0" smtClean="0">
                <a:solidFill>
                  <a:srgbClr val="7030A0"/>
                </a:solidFill>
              </a:rPr>
              <a:t>, В.М. Яременко. - 2-ге вид. </a:t>
            </a:r>
            <a:r>
              <a:rPr lang="uk-UA" sz="2000" b="1" dirty="0" err="1" smtClean="0">
                <a:solidFill>
                  <a:srgbClr val="7030A0"/>
                </a:solidFill>
              </a:rPr>
              <a:t>прероб</a:t>
            </a:r>
            <a:r>
              <a:rPr lang="uk-UA" sz="2000" b="1" dirty="0" smtClean="0">
                <a:solidFill>
                  <a:srgbClr val="7030A0"/>
                </a:solidFill>
              </a:rPr>
              <a:t>. і </a:t>
            </a:r>
            <a:r>
              <a:rPr lang="uk-UA" sz="2000" b="1" dirty="0" err="1" smtClean="0">
                <a:solidFill>
                  <a:srgbClr val="7030A0"/>
                </a:solidFill>
              </a:rPr>
              <a:t>доп</a:t>
            </a:r>
            <a:r>
              <a:rPr lang="uk-UA" sz="2000" b="1" dirty="0" smtClean="0">
                <a:solidFill>
                  <a:srgbClr val="7030A0"/>
                </a:solidFill>
              </a:rPr>
              <a:t>. - Київ: </a:t>
            </a:r>
            <a:r>
              <a:rPr lang="uk-UA" sz="2000" b="1" dirty="0" err="1" smtClean="0">
                <a:solidFill>
                  <a:srgbClr val="7030A0"/>
                </a:solidFill>
              </a:rPr>
              <a:t>Смолоским</a:t>
            </a:r>
            <a:r>
              <a:rPr lang="uk-UA" sz="2000" b="1" dirty="0" smtClean="0">
                <a:solidFill>
                  <a:srgbClr val="7030A0"/>
                </a:solidFill>
              </a:rPr>
              <a:t>, 2018. - 288 с.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508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32</cp:revision>
  <dcterms:created xsi:type="dcterms:W3CDTF">2018-11-19T12:28:40Z</dcterms:created>
  <dcterms:modified xsi:type="dcterms:W3CDTF">2024-11-20T08:42:02Z</dcterms:modified>
</cp:coreProperties>
</file>