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2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suspilne.media/sport/892613-aroslavu-magucih-viznali-najkrasou-legkoatletkou-2024-roku-u-nebigovih-disciplinah/" TargetMode="Externa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0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1124744"/>
            <a:ext cx="734481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30 жінок, </a:t>
            </a:r>
          </a:p>
          <a:p>
            <a:pPr algn="ctr"/>
            <a:r>
              <a:rPr lang="uk-UA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які  прославили</a:t>
            </a:r>
          </a:p>
          <a:p>
            <a:pPr algn="ctr"/>
            <a:r>
              <a:rPr lang="uk-UA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Україну</a:t>
            </a:r>
            <a:endParaRPr lang="ru-RU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3970279" y="5661248"/>
            <a:ext cx="50045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002060"/>
                </a:solidFill>
              </a:rPr>
              <a:t>Підготували</a:t>
            </a:r>
            <a:r>
              <a:rPr lang="ru-RU" sz="2000" b="1" dirty="0">
                <a:solidFill>
                  <a:srgbClr val="002060"/>
                </a:solidFill>
              </a:rPr>
              <a:t>:</a:t>
            </a:r>
          </a:p>
          <a:p>
            <a:r>
              <a:rPr lang="ru-RU" sz="2000" b="1" dirty="0" err="1">
                <a:solidFill>
                  <a:srgbClr val="002060"/>
                </a:solidFill>
              </a:rPr>
              <a:t>Завідувач</a:t>
            </a:r>
            <a:r>
              <a:rPr lang="ru-RU" sz="2000" b="1" dirty="0">
                <a:solidFill>
                  <a:srgbClr val="002060"/>
                </a:solidFill>
              </a:rPr>
              <a:t>  </a:t>
            </a:r>
            <a:r>
              <a:rPr lang="ru-RU" sz="2000" b="1" dirty="0" err="1">
                <a:solidFill>
                  <a:srgbClr val="002060"/>
                </a:solidFill>
              </a:rPr>
              <a:t>бібліотеки</a:t>
            </a:r>
            <a:r>
              <a:rPr lang="ru-RU" sz="2000" b="1" dirty="0">
                <a:solidFill>
                  <a:srgbClr val="002060"/>
                </a:solidFill>
              </a:rPr>
              <a:t>  </a:t>
            </a:r>
            <a:r>
              <a:rPr lang="ru-RU" sz="2000" b="1" dirty="0" err="1">
                <a:solidFill>
                  <a:srgbClr val="002060"/>
                </a:solidFill>
              </a:rPr>
              <a:t>Світлана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Безкровна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</a:p>
          <a:p>
            <a:r>
              <a:rPr lang="ru-RU" sz="2000" b="1" dirty="0" err="1">
                <a:solidFill>
                  <a:srgbClr val="002060"/>
                </a:solidFill>
              </a:rPr>
              <a:t>Бібліотекар</a:t>
            </a:r>
            <a:r>
              <a:rPr lang="ru-RU" sz="2000" b="1" dirty="0">
                <a:solidFill>
                  <a:srgbClr val="002060"/>
                </a:solidFill>
              </a:rPr>
              <a:t>  Олеся Микитенко </a:t>
            </a:r>
          </a:p>
        </p:txBody>
      </p:sp>
    </p:spTree>
    <p:extLst>
      <p:ext uri="{BB962C8B-B14F-4D97-AF65-F5344CB8AC3E}">
        <p14:creationId xmlns:p14="http://schemas.microsoft.com/office/powerpoint/2010/main" val="2199332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51920" y="462804"/>
            <a:ext cx="5004048" cy="197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206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Ада </a:t>
            </a:r>
            <a:r>
              <a:rPr lang="ru-RU" sz="2000" b="1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Роговцева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fontAlgn="base">
              <a:lnSpc>
                <a:spcPts val="2060"/>
              </a:lnSpc>
              <a:spcAft>
                <a:spcPts val="2625"/>
              </a:spcAft>
            </a:pP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Акторка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театру і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кіно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а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також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володіє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не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однією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високою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національною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нагородою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Шевченківською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премією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званням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“Народна артистка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України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”, Державною 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премією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України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імені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А. П.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Довженка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і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звання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“Герой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України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”.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4" r="19442" b="9126"/>
          <a:stretch/>
        </p:blipFill>
        <p:spPr bwMode="auto">
          <a:xfrm>
            <a:off x="251520" y="188640"/>
            <a:ext cx="3240360" cy="3101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4443" y="4437112"/>
            <a:ext cx="4572000" cy="17081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lnSpc>
                <a:spcPts val="2060"/>
              </a:lnSpc>
              <a:spcAft>
                <a:spcPts val="0"/>
              </a:spcAft>
            </a:pPr>
            <a:r>
              <a:rPr lang="ru-RU" sz="2000" b="1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Наталія</a:t>
            </a:r>
            <a:r>
              <a:rPr lang="ru-RU" sz="2000" b="1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Сумська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fontAlgn="base">
              <a:lnSpc>
                <a:spcPts val="2060"/>
              </a:lnSpc>
              <a:spcAft>
                <a:spcPts val="2625"/>
              </a:spcAft>
            </a:pP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Акторка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театру і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кіно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телеведуча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лауреатка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Шевченківської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премії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Народна артистка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України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Зіграла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у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понад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40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фільмах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і 30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театральних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 постановках</a:t>
            </a:r>
            <a:r>
              <a:rPr lang="ru-RU" sz="2000" dirty="0">
                <a:solidFill>
                  <a:srgbClr val="323232"/>
                </a:solidFill>
                <a:latin typeface="Ubuntu"/>
                <a:ea typeface="Times New Roman"/>
                <a:cs typeface="Times New Roman"/>
              </a:rPr>
              <a:t>.</a:t>
            </a:r>
            <a:endParaRPr lang="ru-RU" sz="2000" dirty="0">
              <a:ea typeface="Calibri"/>
              <a:cs typeface="Times New Roman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t="4432" r="8586" b="19567"/>
          <a:stretch/>
        </p:blipFill>
        <p:spPr bwMode="auto">
          <a:xfrm>
            <a:off x="5436096" y="3042259"/>
            <a:ext cx="3419872" cy="3485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5610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332656"/>
            <a:ext cx="4572000" cy="278537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lnSpc>
                <a:spcPts val="206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Ольга </a:t>
            </a:r>
            <a:r>
              <a:rPr lang="ru-RU" sz="2000" b="1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Сумська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fontAlgn="base">
              <a:lnSpc>
                <a:spcPts val="2060"/>
              </a:lnSpc>
              <a:spcAft>
                <a:spcPts val="2625"/>
              </a:spcAft>
            </a:pP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Акторка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театру і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кіно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телеведуча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а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також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власниця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звань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Заслужена артистка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України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Народна артистка і лауреатка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Національної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премії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України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імені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Тараса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Шевченка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Найбільше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Ольга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прославилася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завдяки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своїй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ролі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в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серіалі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“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Роксолана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” і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двох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продовженнях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— “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Сходж</a:t>
            </a:r>
            <a:r>
              <a:rPr lang="ru-RU" sz="2000" dirty="0" err="1">
                <a:solidFill>
                  <a:srgbClr val="323232"/>
                </a:solidFill>
                <a:latin typeface="Ubuntu"/>
                <a:ea typeface="Times New Roman"/>
                <a:cs typeface="Times New Roman"/>
              </a:rPr>
              <a:t>ення</a:t>
            </a:r>
            <a:r>
              <a:rPr lang="ru-RU" sz="2000" dirty="0">
                <a:solidFill>
                  <a:srgbClr val="323232"/>
                </a:solidFill>
                <a:latin typeface="Ubuntu"/>
                <a:ea typeface="Times New Roman"/>
                <a:cs typeface="Times New Roman"/>
              </a:rPr>
              <a:t> на трон” і “</a:t>
            </a:r>
            <a:r>
              <a:rPr lang="ru-RU" sz="2000" dirty="0" err="1">
                <a:solidFill>
                  <a:srgbClr val="323232"/>
                </a:solidFill>
                <a:latin typeface="Ubuntu"/>
                <a:ea typeface="Times New Roman"/>
                <a:cs typeface="Times New Roman"/>
              </a:rPr>
              <a:t>Квітка</a:t>
            </a:r>
            <a:r>
              <a:rPr lang="ru-RU" sz="2000" dirty="0">
                <a:solidFill>
                  <a:srgbClr val="323232"/>
                </a:solidFill>
                <a:latin typeface="Ubuntu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Ubuntu"/>
                <a:ea typeface="Times New Roman"/>
                <a:cs typeface="Times New Roman"/>
              </a:rPr>
              <a:t>імперії</a:t>
            </a:r>
            <a:r>
              <a:rPr lang="ru-RU" sz="2000" dirty="0">
                <a:solidFill>
                  <a:srgbClr val="323232"/>
                </a:solidFill>
                <a:latin typeface="Ubuntu"/>
                <a:ea typeface="Times New Roman"/>
                <a:cs typeface="Times New Roman"/>
              </a:rPr>
              <a:t>”.</a:t>
            </a:r>
            <a:endParaRPr lang="ru-RU" sz="2000" dirty="0">
              <a:ea typeface="Calibri"/>
              <a:cs typeface="Times New Roman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6" t="15066" r="25151" b="32130"/>
          <a:stretch/>
        </p:blipFill>
        <p:spPr bwMode="auto">
          <a:xfrm>
            <a:off x="5220072" y="332656"/>
            <a:ext cx="3113913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11960" y="4005064"/>
            <a:ext cx="4572000" cy="19774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lnSpc>
                <a:spcPts val="206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Влада </a:t>
            </a:r>
            <a:r>
              <a:rPr lang="ru-RU" sz="2000" b="1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Ралко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fontAlgn="base">
              <a:lnSpc>
                <a:spcPts val="2060"/>
              </a:lnSpc>
              <a:spcAft>
                <a:spcPts val="2625"/>
              </a:spcAft>
            </a:pP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Українська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художниця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лауреатка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премії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Women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In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Arts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учасниця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авторитетних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міжнародних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і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національних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виставок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сучасного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мистецтва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2001 року Влада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отримала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премію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Всеукраїнського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тріеналле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живопису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6" t="6344" b="41785"/>
          <a:stretch/>
        </p:blipFill>
        <p:spPr bwMode="auto">
          <a:xfrm>
            <a:off x="683568" y="3104297"/>
            <a:ext cx="3096344" cy="3392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2889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7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11960" y="404664"/>
            <a:ext cx="4572000" cy="170816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lnSpc>
                <a:spcPts val="206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             </a:t>
            </a:r>
            <a:r>
              <a:rPr lang="ru-RU" sz="2000" b="1" dirty="0" err="1" smtClean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Дар’я</a:t>
            </a:r>
            <a:r>
              <a:rPr lang="ru-RU" sz="2000" b="1" dirty="0" smtClean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Білодід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fontAlgn="base">
              <a:lnSpc>
                <a:spcPts val="2060"/>
              </a:lnSpc>
              <a:spcAft>
                <a:spcPts val="2625"/>
              </a:spcAft>
            </a:pP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Дзюдоїстка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У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цьому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виді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спорту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Дар’я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стала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дворазовою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чемпіонкою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світу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чемпіонкою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Європи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і бронзовою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призеркою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Олімпійських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ігор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2020 в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Токіо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2" t="18211" r="19456" b="24575"/>
          <a:stretch/>
        </p:blipFill>
        <p:spPr bwMode="auto">
          <a:xfrm>
            <a:off x="395537" y="260649"/>
            <a:ext cx="2880320" cy="3128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4005064"/>
            <a:ext cx="5061711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ts val="206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                      </a:t>
            </a:r>
            <a:r>
              <a:rPr lang="ru-RU" sz="2000" b="1" dirty="0" smtClean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Ольга </a:t>
            </a:r>
            <a:r>
              <a:rPr lang="ru-RU" sz="2000" b="1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Харлан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fontAlgn="base">
              <a:lnSpc>
                <a:spcPts val="2060"/>
              </a:lnSpc>
              <a:spcAft>
                <a:spcPts val="2625"/>
              </a:spcAft>
            </a:pP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Фехтувальниця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на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шаблях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олімпійська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чемпіонка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2008 року, шестикратна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чемпіонка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світу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і восьмикратна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чемпіонка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Європи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чемпіонка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Європейських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ігор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срібна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і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бронзова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призерка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Олімпіади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2016 року,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бронзова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призерка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Олімпіади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2012 року.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Також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Ольга є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заслуженою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майстринею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спорту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України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9" t="13913" r="38352"/>
          <a:stretch/>
        </p:blipFill>
        <p:spPr bwMode="auto">
          <a:xfrm>
            <a:off x="5429475" y="3366028"/>
            <a:ext cx="3203848" cy="321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9309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260648"/>
            <a:ext cx="5328592" cy="197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2060"/>
              </a:lnSpc>
              <a:spcAft>
                <a:spcPts val="0"/>
              </a:spcAft>
            </a:pPr>
            <a:r>
              <a:rPr lang="ru-RU" sz="2000" b="1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Ірма</a:t>
            </a:r>
            <a:r>
              <a:rPr lang="ru-RU" sz="2000" b="1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Вітовська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fontAlgn="base">
              <a:lnSpc>
                <a:spcPts val="2060"/>
              </a:lnSpc>
              <a:spcAft>
                <a:spcPts val="2625"/>
              </a:spcAft>
            </a:pP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Акторка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театру і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кіно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продюсерка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і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громадська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діячка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Заслужена артистка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України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Грає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в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Київському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Молодому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театрі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найвідоміша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за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роллю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в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комедійному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серіалі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“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Леся+Рома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”, а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також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фільмом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2019 року “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Мої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думки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Тихі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”.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7" r="15574"/>
          <a:stretch/>
        </p:blipFill>
        <p:spPr bwMode="auto">
          <a:xfrm>
            <a:off x="5796136" y="404664"/>
            <a:ext cx="2975041" cy="278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51920" y="4509120"/>
            <a:ext cx="4898105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206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323232"/>
                </a:solidFill>
                <a:latin typeface="inherit"/>
                <a:ea typeface="Times New Roman"/>
                <a:cs typeface="Times New Roman"/>
              </a:rPr>
              <a:t>Оксана </a:t>
            </a:r>
            <a:r>
              <a:rPr lang="ru-RU" sz="2000" b="1" dirty="0" err="1">
                <a:solidFill>
                  <a:srgbClr val="323232"/>
                </a:solidFill>
                <a:latin typeface="inherit"/>
                <a:ea typeface="Times New Roman"/>
                <a:cs typeface="Times New Roman"/>
              </a:rPr>
              <a:t>Линів</a:t>
            </a:r>
            <a:endParaRPr lang="ru-RU" sz="2000" dirty="0">
              <a:ea typeface="Calibri"/>
              <a:cs typeface="Times New Roman"/>
            </a:endParaRPr>
          </a:p>
          <a:p>
            <a:pPr fontAlgn="base">
              <a:lnSpc>
                <a:spcPts val="2060"/>
              </a:lnSpc>
              <a:spcAft>
                <a:spcPts val="2625"/>
              </a:spcAft>
            </a:pPr>
            <a:r>
              <a:rPr lang="ru-RU" sz="2000" dirty="0">
                <a:solidFill>
                  <a:srgbClr val="323232"/>
                </a:solidFill>
                <a:latin typeface="Ubuntu"/>
                <a:ea typeface="Times New Roman"/>
                <a:cs typeface="Times New Roman"/>
              </a:rPr>
              <a:t>Перша </a:t>
            </a:r>
            <a:r>
              <a:rPr lang="ru-RU" sz="2000" dirty="0" err="1">
                <a:solidFill>
                  <a:srgbClr val="323232"/>
                </a:solidFill>
                <a:latin typeface="Ubuntu"/>
                <a:ea typeface="Times New Roman"/>
                <a:cs typeface="Times New Roman"/>
              </a:rPr>
              <a:t>жінка</a:t>
            </a:r>
            <a:r>
              <a:rPr lang="ru-RU" sz="2000" dirty="0">
                <a:solidFill>
                  <a:srgbClr val="323232"/>
                </a:solidFill>
                <a:latin typeface="Ubuntu"/>
                <a:ea typeface="Times New Roman"/>
                <a:cs typeface="Times New Roman"/>
              </a:rPr>
              <a:t> — </a:t>
            </a:r>
            <a:r>
              <a:rPr lang="ru-RU" sz="2000" dirty="0" err="1">
                <a:solidFill>
                  <a:srgbClr val="323232"/>
                </a:solidFill>
                <a:latin typeface="Ubuntu"/>
                <a:ea typeface="Times New Roman"/>
                <a:cs typeface="Times New Roman"/>
              </a:rPr>
              <a:t>головна</a:t>
            </a:r>
            <a:r>
              <a:rPr lang="ru-RU" sz="2000" dirty="0">
                <a:solidFill>
                  <a:srgbClr val="323232"/>
                </a:solidFill>
                <a:latin typeface="Ubuntu"/>
                <a:ea typeface="Times New Roman"/>
                <a:cs typeface="Times New Roman"/>
              </a:rPr>
              <a:t> </a:t>
            </a:r>
            <a:r>
              <a:rPr lang="ru-RU" sz="2000" dirty="0" err="1">
                <a:solidFill>
                  <a:srgbClr val="323232"/>
                </a:solidFill>
                <a:latin typeface="Ubuntu"/>
                <a:ea typeface="Times New Roman"/>
                <a:cs typeface="Times New Roman"/>
              </a:rPr>
              <a:t>диригентка</a:t>
            </a:r>
            <a:r>
              <a:rPr lang="ru-RU" sz="2000" dirty="0">
                <a:solidFill>
                  <a:srgbClr val="323232"/>
                </a:solidFill>
                <a:latin typeface="Ubuntu"/>
                <a:ea typeface="Times New Roman"/>
                <a:cs typeface="Times New Roman"/>
              </a:rPr>
              <a:t> Опери і </a:t>
            </a:r>
            <a:r>
              <a:rPr lang="ru-RU" sz="2000" dirty="0" err="1">
                <a:solidFill>
                  <a:srgbClr val="323232"/>
                </a:solidFill>
                <a:latin typeface="Ubuntu"/>
                <a:ea typeface="Times New Roman"/>
                <a:cs typeface="Times New Roman"/>
              </a:rPr>
              <a:t>філармонічного</a:t>
            </a:r>
            <a:r>
              <a:rPr lang="ru-RU" sz="2000" dirty="0">
                <a:solidFill>
                  <a:srgbClr val="323232"/>
                </a:solidFill>
                <a:latin typeface="Ubuntu"/>
                <a:ea typeface="Times New Roman"/>
                <a:cs typeface="Times New Roman"/>
              </a:rPr>
              <a:t> оркестру в </a:t>
            </a:r>
            <a:r>
              <a:rPr lang="ru-RU" sz="2000" dirty="0" err="1">
                <a:solidFill>
                  <a:srgbClr val="323232"/>
                </a:solidFill>
                <a:latin typeface="Ubuntu"/>
                <a:ea typeface="Times New Roman"/>
                <a:cs typeface="Times New Roman"/>
              </a:rPr>
              <a:t>місті</a:t>
            </a:r>
            <a:r>
              <a:rPr lang="ru-RU" sz="2000" dirty="0">
                <a:solidFill>
                  <a:srgbClr val="323232"/>
                </a:solidFill>
                <a:latin typeface="Ubuntu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Ubuntu"/>
                <a:ea typeface="Times New Roman"/>
                <a:cs typeface="Times New Roman"/>
              </a:rPr>
              <a:t>Грац</a:t>
            </a:r>
            <a:r>
              <a:rPr lang="ru-RU" sz="2000" dirty="0">
                <a:solidFill>
                  <a:srgbClr val="323232"/>
                </a:solidFill>
                <a:latin typeface="Ubuntu"/>
                <a:ea typeface="Times New Roman"/>
                <a:cs typeface="Times New Roman"/>
              </a:rPr>
              <a:t> в </a:t>
            </a:r>
            <a:r>
              <a:rPr lang="ru-RU" sz="2000" dirty="0" err="1">
                <a:solidFill>
                  <a:srgbClr val="323232"/>
                </a:solidFill>
                <a:latin typeface="Ubuntu"/>
                <a:ea typeface="Times New Roman"/>
                <a:cs typeface="Times New Roman"/>
              </a:rPr>
              <a:t>Австрії</a:t>
            </a:r>
            <a:r>
              <a:rPr lang="ru-RU" sz="2000" dirty="0">
                <a:solidFill>
                  <a:srgbClr val="323232"/>
                </a:solidFill>
                <a:latin typeface="Ubuntu"/>
                <a:ea typeface="Times New Roman"/>
                <a:cs typeface="Times New Roman"/>
              </a:rPr>
              <a:t>. Входить до </a:t>
            </a:r>
            <a:r>
              <a:rPr lang="ru-RU" sz="2000" dirty="0" err="1">
                <a:solidFill>
                  <a:srgbClr val="323232"/>
                </a:solidFill>
                <a:latin typeface="Ubuntu"/>
                <a:ea typeface="Times New Roman"/>
                <a:cs typeface="Times New Roman"/>
              </a:rPr>
              <a:t>трійки</a:t>
            </a:r>
            <a:r>
              <a:rPr lang="ru-RU" sz="2000" dirty="0">
                <a:solidFill>
                  <a:srgbClr val="323232"/>
                </a:solidFill>
                <a:latin typeface="Ubuntu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Ubuntu"/>
                <a:ea typeface="Times New Roman"/>
                <a:cs typeface="Times New Roman"/>
              </a:rPr>
              <a:t>найкращих</a:t>
            </a:r>
            <a:r>
              <a:rPr lang="ru-RU" sz="2000" dirty="0">
                <a:solidFill>
                  <a:srgbClr val="323232"/>
                </a:solidFill>
                <a:latin typeface="Ubuntu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Ubuntu"/>
                <a:ea typeface="Times New Roman"/>
                <a:cs typeface="Times New Roman"/>
              </a:rPr>
              <a:t>жінок-диригенток</a:t>
            </a:r>
            <a:r>
              <a:rPr lang="ru-RU" sz="2000" dirty="0">
                <a:solidFill>
                  <a:srgbClr val="323232"/>
                </a:solidFill>
                <a:latin typeface="Ubuntu"/>
                <a:ea typeface="Times New Roman"/>
                <a:cs typeface="Times New Roman"/>
              </a:rPr>
              <a:t> </a:t>
            </a:r>
            <a:r>
              <a:rPr lang="ru-RU" sz="2000" dirty="0" err="1">
                <a:solidFill>
                  <a:srgbClr val="323232"/>
                </a:solidFill>
                <a:latin typeface="Ubuntu"/>
                <a:ea typeface="Times New Roman"/>
                <a:cs typeface="Times New Roman"/>
              </a:rPr>
              <a:t>сучасності</a:t>
            </a:r>
            <a:r>
              <a:rPr lang="ru-RU" sz="2000" dirty="0">
                <a:solidFill>
                  <a:srgbClr val="323232"/>
                </a:solidFill>
                <a:latin typeface="Ubuntu"/>
                <a:ea typeface="Times New Roman"/>
                <a:cs typeface="Times New Roman"/>
              </a:rPr>
              <a:t>.</a:t>
            </a:r>
            <a:endParaRPr lang="ru-RU" sz="2000" dirty="0">
              <a:ea typeface="Calibri"/>
              <a:cs typeface="Times New Roman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2" r="13762"/>
          <a:stretch/>
        </p:blipFill>
        <p:spPr bwMode="auto">
          <a:xfrm>
            <a:off x="467544" y="2329491"/>
            <a:ext cx="3024336" cy="4359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0004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11960" y="476672"/>
            <a:ext cx="4572000" cy="143885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lnSpc>
                <a:spcPts val="2060"/>
              </a:lnSpc>
              <a:spcAft>
                <a:spcPts val="0"/>
              </a:spcAft>
            </a:pPr>
            <a:r>
              <a:rPr lang="ru-RU" sz="2000" b="1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Ірина</a:t>
            </a:r>
            <a:r>
              <a:rPr lang="ru-RU" sz="2000" b="1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Галай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fontAlgn="base">
              <a:lnSpc>
                <a:spcPts val="2060"/>
              </a:lnSpc>
              <a:spcAft>
                <a:spcPts val="2625"/>
              </a:spcAft>
            </a:pP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Альпіністка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політикиня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і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бізнесвумен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Рекордсменка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України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перша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українка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що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здійснила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сходження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на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Еверест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і К2.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1" t="17243" r="13244" b="29108"/>
          <a:stretch/>
        </p:blipFill>
        <p:spPr bwMode="auto">
          <a:xfrm>
            <a:off x="611560" y="285778"/>
            <a:ext cx="3024336" cy="3097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4509120"/>
            <a:ext cx="4572000" cy="143885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lnSpc>
                <a:spcPts val="2060"/>
              </a:lnSpc>
              <a:spcAft>
                <a:spcPts val="0"/>
              </a:spcAft>
            </a:pPr>
            <a:r>
              <a:rPr lang="ru-RU" sz="2000" b="1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Наталія</a:t>
            </a:r>
            <a:r>
              <a:rPr lang="ru-RU" sz="2000" b="1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Мацак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fontAlgn="base">
              <a:lnSpc>
                <a:spcPts val="2060"/>
              </a:lnSpc>
              <a:spcAft>
                <a:spcPts val="2625"/>
              </a:spcAft>
            </a:pP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Прима-балерина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Національного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Академічного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театру Опери та Балету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України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імені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Тараса Григоровича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Шевченка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9" r="11298" b="19919"/>
          <a:stretch/>
        </p:blipFill>
        <p:spPr bwMode="auto">
          <a:xfrm>
            <a:off x="5220072" y="3075246"/>
            <a:ext cx="3347864" cy="3572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44046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332656"/>
            <a:ext cx="4572000" cy="17081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lnSpc>
                <a:spcPts val="206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Оксана </a:t>
            </a:r>
            <a:r>
              <a:rPr lang="ru-RU" sz="2000" b="1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Караванська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fontAlgn="base">
              <a:lnSpc>
                <a:spcPts val="2060"/>
              </a:lnSpc>
              <a:spcAft>
                <a:spcPts val="2625"/>
              </a:spcAft>
            </a:pP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Дизайнерка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постійна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учасниця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українських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тижнів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prêt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-a-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pоrter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і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членкиня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Українського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синдикату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моди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входить у 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трійку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найкращих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дизайнерів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Україн</a:t>
            </a:r>
            <a:r>
              <a:rPr lang="ru-RU" sz="2000" dirty="0" err="1">
                <a:solidFill>
                  <a:srgbClr val="323232"/>
                </a:solidFill>
                <a:latin typeface="Ubuntu"/>
                <a:ea typeface="Times New Roman"/>
                <a:cs typeface="Times New Roman"/>
              </a:rPr>
              <a:t>и</a:t>
            </a:r>
            <a:r>
              <a:rPr lang="ru-RU" sz="2000" dirty="0">
                <a:solidFill>
                  <a:srgbClr val="323232"/>
                </a:solidFill>
                <a:latin typeface="Ubuntu"/>
                <a:ea typeface="Times New Roman"/>
                <a:cs typeface="Times New Roman"/>
              </a:rPr>
              <a:t>.</a:t>
            </a:r>
            <a:endParaRPr lang="ru-RU" sz="2000" dirty="0">
              <a:ea typeface="Calibri"/>
              <a:cs typeface="Times New Roman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0" t="4259" r="12726" b="36724"/>
          <a:stretch/>
        </p:blipFill>
        <p:spPr bwMode="auto">
          <a:xfrm>
            <a:off x="5508104" y="316031"/>
            <a:ext cx="3240360" cy="3256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68" y="3573016"/>
            <a:ext cx="2880320" cy="2976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494088" y="3694420"/>
            <a:ext cx="543609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Ярослава </a:t>
            </a:r>
            <a:r>
              <a:rPr lang="ru-RU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Магучіх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Українська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легкоатлетка 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сезоні-2024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виграла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дебютне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"золото"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Олімпійських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ігор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чемпіонату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Європи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здобула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третю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поспіль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перемогу 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фіналі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Діамантової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ліги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з результатом у 2.10 м стала новою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світовою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рекордсменкою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стрибках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висоту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За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підсумком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2024 року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українку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  <a:hlinkClick r:id="rId5"/>
              </a:rPr>
              <a:t>визнали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найкращою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легкоатлеткою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небігових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дисциплінах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999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9832" y="188640"/>
            <a:ext cx="5760640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2060"/>
              </a:lnSpc>
              <a:spcAft>
                <a:spcPts val="0"/>
              </a:spcAft>
            </a:pPr>
            <a:r>
              <a:rPr lang="ru-RU" b="1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Ольга </a:t>
            </a:r>
            <a:r>
              <a:rPr lang="ru-RU" b="1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Броварець</a:t>
            </a:r>
            <a:endParaRPr lang="ru-RU" sz="1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fontAlgn="base">
              <a:lnSpc>
                <a:spcPts val="2060"/>
              </a:lnSpc>
              <a:spcAft>
                <a:spcPts val="2625"/>
              </a:spcAft>
            </a:pP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Українська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біофізикиня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докторка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фізико-математичних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наук, лауреатка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премії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Scopus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Awards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Ukraine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2016 року в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номінації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“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Найкращий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колектив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вчених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який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досяг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значних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наукових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результатів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без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західних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колаборацій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”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премії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“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Лідер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науки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України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2016.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Web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of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Science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Award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” і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премії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президента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України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для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молодих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вчених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провідниа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наукова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співробітниця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відділу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молекулярної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та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квантової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біофізики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Інституту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молекулярної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біології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і генетики НАН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України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ru-RU" sz="12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5" t="10375" r="26376" b="18543"/>
          <a:stretch/>
        </p:blipFill>
        <p:spPr bwMode="auto">
          <a:xfrm>
            <a:off x="323528" y="404664"/>
            <a:ext cx="252028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9432" y="4005064"/>
            <a:ext cx="4992647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2060"/>
              </a:lnSpc>
              <a:spcAft>
                <a:spcPts val="0"/>
              </a:spcAft>
            </a:pPr>
            <a:r>
              <a:rPr lang="ru-RU" sz="2000" b="1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Ірина</a:t>
            </a:r>
            <a:r>
              <a:rPr lang="ru-RU" sz="2000" b="1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Кравченко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 fontAlgn="base">
              <a:lnSpc>
                <a:spcPts val="2060"/>
              </a:lnSpc>
              <a:spcAft>
                <a:spcPts val="2625"/>
              </a:spcAft>
            </a:pP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Одна з </a:t>
            </a:r>
            <a:r>
              <a:rPr lang="ru-RU" sz="2000" dirty="0" err="1" smtClean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найбільш</a:t>
            </a:r>
            <a:r>
              <a:rPr lang="ru-RU" sz="2000" dirty="0" smtClean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затребуваних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українських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топмоделей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Ірина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брала участь у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величезній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кількості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показів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серед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яких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були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такі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імениті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бренди як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Alexander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Wang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Marc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Jacobs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Victoria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Beckham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Jil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Sander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Prada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і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Roberto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Cavalli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Chanel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Miu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Miu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Kenzo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Nina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Ricci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Valentino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8" r="21527"/>
          <a:stretch/>
        </p:blipFill>
        <p:spPr bwMode="auto">
          <a:xfrm>
            <a:off x="5796136" y="3235838"/>
            <a:ext cx="2945062" cy="3408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5043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260648"/>
            <a:ext cx="4572000" cy="30546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lnSpc>
                <a:spcPts val="206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Алла </a:t>
            </a:r>
            <a:r>
              <a:rPr lang="ru-RU" sz="2000" b="1" dirty="0" err="1" smtClean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Костромічова</a:t>
            </a:r>
            <a:endParaRPr lang="ru-RU" sz="20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fontAlgn="base">
              <a:lnSpc>
                <a:spcPts val="2060"/>
              </a:lnSpc>
              <a:spcAft>
                <a:spcPts val="2625"/>
              </a:spcAft>
            </a:pPr>
            <a:r>
              <a:rPr lang="ru-RU" sz="2000" dirty="0" err="1" smtClean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Українська</a:t>
            </a:r>
            <a:r>
              <a:rPr lang="ru-RU" sz="2000" dirty="0" smtClean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модель і </a:t>
            </a:r>
            <a:r>
              <a:rPr lang="ru-RU" sz="2000" dirty="0" err="1" smtClean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телеведуча</a:t>
            </a:r>
            <a:r>
              <a:rPr lang="ru-RU" sz="2000" dirty="0" smtClean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За свою </a:t>
            </a:r>
            <a:r>
              <a:rPr lang="ru-RU" sz="2000" dirty="0" err="1" smtClean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багаторічну</a:t>
            </a:r>
            <a:r>
              <a:rPr lang="ru-RU" sz="2000" dirty="0" smtClean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роботу </a:t>
            </a:r>
            <a:r>
              <a:rPr lang="ru-RU" sz="2000" dirty="0" err="1" smtClean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встигла</a:t>
            </a:r>
            <a:r>
              <a:rPr lang="ru-RU" sz="2000" dirty="0" smtClean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попрацювати</a:t>
            </a:r>
            <a:r>
              <a:rPr lang="ru-RU" sz="2000" dirty="0" smtClean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з </a:t>
            </a:r>
            <a:r>
              <a:rPr lang="ru-RU" sz="2000" dirty="0" err="1" smtClean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найвідомішими</a:t>
            </a:r>
            <a:r>
              <a:rPr lang="ru-RU" sz="2000" dirty="0" smtClean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марками і </a:t>
            </a:r>
            <a:r>
              <a:rPr lang="ru-RU" sz="2000" dirty="0" err="1" smtClean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з’явитися</a:t>
            </a:r>
            <a:r>
              <a:rPr lang="ru-RU" sz="2000" dirty="0" smtClean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на </a:t>
            </a:r>
            <a:r>
              <a:rPr lang="ru-RU" sz="2000" dirty="0" err="1" smtClean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обкладинках</a:t>
            </a:r>
            <a:r>
              <a:rPr lang="ru-RU" sz="2000" dirty="0" smtClean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топових</a:t>
            </a:r>
            <a:r>
              <a:rPr lang="ru-RU" sz="2000" dirty="0" smtClean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глянців</a:t>
            </a:r>
            <a:r>
              <a:rPr lang="ru-RU" sz="2000" dirty="0" smtClean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ru-RU" sz="2000" dirty="0" err="1" smtClean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Зокрема</a:t>
            </a:r>
            <a:r>
              <a:rPr lang="ru-RU" sz="2000" dirty="0" smtClean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Алла </a:t>
            </a:r>
            <a:r>
              <a:rPr lang="ru-RU" sz="2000" dirty="0" err="1" smtClean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співпрацювала</a:t>
            </a:r>
            <a:r>
              <a:rPr lang="ru-RU" sz="2000" dirty="0" smtClean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з</a:t>
            </a:r>
            <a:r>
              <a:rPr lang="en-US" sz="2000" dirty="0" smtClean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Givenchy, YSL, Alexander McQueen, </a:t>
            </a:r>
            <a:r>
              <a:rPr lang="en-US" sz="2000" dirty="0" err="1" smtClean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Lanvin</a:t>
            </a:r>
            <a:r>
              <a:rPr lang="en-US" sz="2000" dirty="0" smtClean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Christian Dior, </a:t>
            </a:r>
            <a:r>
              <a:rPr lang="en-US" sz="2000" dirty="0" err="1" smtClean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Bottega</a:t>
            </a:r>
            <a:r>
              <a:rPr lang="en-US" sz="2000" dirty="0" smtClean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Veneta</a:t>
            </a:r>
            <a:r>
              <a:rPr lang="en-US" sz="2000" dirty="0" smtClean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Hermes, Balenciaga, Calvin Klein, </a:t>
            </a:r>
            <a:r>
              <a:rPr lang="en-US" sz="2000" dirty="0" err="1" smtClean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MaxMara</a:t>
            </a:r>
            <a:r>
              <a:rPr lang="en-US" sz="2000" dirty="0" smtClean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Roberto </a:t>
            </a:r>
            <a:r>
              <a:rPr lang="en-US" sz="2000" dirty="0" err="1" smtClean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Cavalli</a:t>
            </a:r>
            <a:r>
              <a:rPr lang="en-US" sz="2000" dirty="0" smtClean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Valentino, Dolce &amp; </a:t>
            </a:r>
            <a:r>
              <a:rPr lang="en-US" sz="2000" dirty="0" err="1" smtClean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Gabbana</a:t>
            </a:r>
            <a:r>
              <a:rPr lang="en-US" sz="2000" dirty="0" smtClean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Nina Ricci.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60648"/>
            <a:ext cx="2679576" cy="3350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67944" y="4399613"/>
            <a:ext cx="4572000" cy="19774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lnSpc>
                <a:spcPts val="2060"/>
              </a:lnSpc>
              <a:spcAft>
                <a:spcPts val="0"/>
              </a:spcAft>
            </a:pPr>
            <a:r>
              <a:rPr lang="ru-RU" sz="2000" b="1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Лілія</a:t>
            </a:r>
            <a:r>
              <a:rPr lang="ru-RU" sz="2000" b="1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Літковська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fontAlgn="base">
              <a:lnSpc>
                <a:spcPts val="2060"/>
              </a:lnSpc>
              <a:spcAft>
                <a:spcPts val="2625"/>
              </a:spcAft>
            </a:pP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Одна з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найвідоміших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дизайнерок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України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в речах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якої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ходять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зірки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в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усьому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світі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Лілія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також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показує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свої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колекції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в рамках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Ukrainian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Fashion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Week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а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її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магазини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розташовані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в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багатьох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країнах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3" r="23339"/>
          <a:stretch/>
        </p:blipFill>
        <p:spPr bwMode="auto">
          <a:xfrm>
            <a:off x="971600" y="3429000"/>
            <a:ext cx="2680289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5609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2999" y="-1143001"/>
            <a:ext cx="6858001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608700"/>
            <a:ext cx="78488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Своєю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багатогранною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діяльністю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українські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жінки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вплинули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розвиток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становлення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української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держави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Вони внесли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вагомий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вклад в культуру,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мистецтво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освіту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науку,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літературу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багато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сфер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А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протягом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усієї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багатовікової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історії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щиро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вболівали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за свою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країну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соціально-економічний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розвиток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Українська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жінка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особливий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феномен,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аналогів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світі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день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березня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згадуємо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видатних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жінок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сучасності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своєю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працею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прославляють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нашу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країну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5934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" t="3418" r="8069" b="6504"/>
          <a:stretch/>
        </p:blipFill>
        <p:spPr bwMode="auto">
          <a:xfrm>
            <a:off x="251520" y="332655"/>
            <a:ext cx="2953777" cy="3099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47864" y="476673"/>
            <a:ext cx="5184576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ts val="2060"/>
              </a:lnSpc>
              <a:spcAft>
                <a:spcPts val="2625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ілія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одкопаєва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Лілія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—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видатна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українська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гімнастка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заслужена 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майстриня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спорту,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суддя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міжнародної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категорії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За свою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кар’єру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стала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власницею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Кубка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Європи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45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золотих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21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срібних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та 14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бронзових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медалей. Абсолютна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чемпіонка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світу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зі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спортивної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гімнастики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чемпіонка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Європи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а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також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олімпійська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чемпіонка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6" t="2587" r="26375" b="39043"/>
          <a:stretch/>
        </p:blipFill>
        <p:spPr bwMode="auto">
          <a:xfrm>
            <a:off x="5960846" y="3212976"/>
            <a:ext cx="2952328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0443" y="4444585"/>
            <a:ext cx="546970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Джамала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Неймовірно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талановита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співачка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яка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володіє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унікальним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голосом.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Джамала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представляла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Україну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8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міжнародному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конкурсі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“Нова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хвиля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2009 року, а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2016 року на “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Євробаченні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і в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обох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здобула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перемогу.</a:t>
            </a:r>
          </a:p>
        </p:txBody>
      </p:sp>
    </p:spTree>
    <p:extLst>
      <p:ext uri="{BB962C8B-B14F-4D97-AF65-F5344CB8AC3E}">
        <p14:creationId xmlns:p14="http://schemas.microsoft.com/office/powerpoint/2010/main" val="1684965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07020" y="509526"/>
            <a:ext cx="50760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2060"/>
              </a:lnSpc>
              <a:spcAft>
                <a:spcPts val="0"/>
              </a:spcAft>
            </a:pP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Тіна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Кароль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fontAlgn="base">
              <a:lnSpc>
                <a:spcPts val="2060"/>
              </a:lnSpc>
              <a:spcAft>
                <a:spcPts val="2625"/>
              </a:spcAft>
            </a:pP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Тіна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—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діва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українського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шоу-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бізнесу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Співачка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має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звання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“Народна артистка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України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”.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Була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однією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з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тренерів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телешоу “Голос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Країни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” і “Голос.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Діти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”. 2006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року представляла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Україну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на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конкурсі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“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Євробачення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”, де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увійшла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до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десятки 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найкращих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7" t="5748" r="24892" b="10387"/>
          <a:stretch/>
        </p:blipFill>
        <p:spPr bwMode="auto">
          <a:xfrm>
            <a:off x="323528" y="120653"/>
            <a:ext cx="2772308" cy="3099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9912" y="3220172"/>
            <a:ext cx="554461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Еліна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Світоліна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Професійна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тенісистка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бронзова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призерка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Літніх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Олімпійських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ігор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2020 в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Токіо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одиночному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розряді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переможниця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17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турнірів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WTA,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переможниця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одного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Підсумкового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турніру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одиночному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розряді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була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третьою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ракеткою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світу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у (2017, 2018 і 2019 роках) в одиночному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розряді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першою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ракеткою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світу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юніорському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рейтингу. Сама ж спортсменка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неодноразово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здобувала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перемогу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серед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тенісисток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зі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званням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першої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ракетки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світу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5" r="15315" b="7280"/>
          <a:stretch/>
        </p:blipFill>
        <p:spPr bwMode="auto">
          <a:xfrm>
            <a:off x="6012160" y="3212976"/>
            <a:ext cx="2872778" cy="331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9893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3417" y="260648"/>
            <a:ext cx="5760640" cy="3131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2060"/>
              </a:lnSpc>
              <a:spcAft>
                <a:spcPts val="0"/>
              </a:spcAft>
            </a:pPr>
            <a:r>
              <a:rPr lang="ru-RU" b="1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Ліна</a:t>
            </a:r>
            <a:r>
              <a:rPr lang="ru-RU" b="1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Костенко</a:t>
            </a:r>
            <a:endParaRPr lang="ru-RU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Письменниця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яка стала прикладом для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багатьох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українців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а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її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вірші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—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натхненням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Все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життя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Ліна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Костенко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відстоювала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свою точку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зору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поезією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не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боялася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репресій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і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завжди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говорила,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що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думала про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владу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Почесна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професорка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Києво-Могилянської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академії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почесна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докторка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Львівського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та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Чернівецького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університетів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Також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Комітет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Верховної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Ради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України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з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питань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гуманітарної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та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інформаційної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політики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підтримав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кандидатуру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пані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Костенко для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номінації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на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Нобелівську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премію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з </a:t>
            </a:r>
            <a:r>
              <a:rPr lang="ru-RU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літератури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2022 року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2" r="12727"/>
          <a:stretch/>
        </p:blipFill>
        <p:spPr bwMode="auto">
          <a:xfrm>
            <a:off x="6085142" y="545485"/>
            <a:ext cx="2824329" cy="2843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37471" y="4509120"/>
            <a:ext cx="4572000" cy="19005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lnSpc>
                <a:spcPts val="206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323232"/>
                </a:solidFill>
                <a:latin typeface="inherit"/>
                <a:ea typeface="Times New Roman"/>
                <a:cs typeface="Times New Roman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Катерина Кухар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Прима-балерина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Національного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Академічного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театру Опери та Балету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України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імені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Т. Г.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Шевченка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Заслужена артистка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України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Народна артистка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України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і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телеведуча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9" r="10914" b="20415"/>
          <a:stretch/>
        </p:blipFill>
        <p:spPr bwMode="auto">
          <a:xfrm>
            <a:off x="581449" y="3464998"/>
            <a:ext cx="2592288" cy="3284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7916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19067" y="620688"/>
            <a:ext cx="522007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206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Руслана Лижичко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fontAlgn="base">
              <a:lnSpc>
                <a:spcPts val="2060"/>
              </a:lnSpc>
              <a:spcAft>
                <a:spcPts val="2625"/>
              </a:spcAft>
            </a:pP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Талановита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співачка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авторка-виконавиця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і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продюсерка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2004 року стала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першою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переможницею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міжнародного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пісенного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конкурсу “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Євробачення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”, за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що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того ж року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отримала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звання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Народної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артистки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України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0" t="9883" r="17903" b="29841"/>
          <a:stretch/>
        </p:blipFill>
        <p:spPr bwMode="auto">
          <a:xfrm>
            <a:off x="683568" y="316587"/>
            <a:ext cx="2448272" cy="2608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1540" y="3794188"/>
            <a:ext cx="5580620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2060"/>
              </a:lnSpc>
              <a:spcAft>
                <a:spcPts val="0"/>
              </a:spcAft>
            </a:pPr>
            <a:r>
              <a:rPr lang="ru-RU" sz="2000" b="1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Інеса</a:t>
            </a:r>
            <a:r>
              <a:rPr lang="ru-RU" sz="2000" b="1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Кравець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fontAlgn="base">
              <a:lnSpc>
                <a:spcPts val="2060"/>
              </a:lnSpc>
              <a:spcAft>
                <a:spcPts val="2625"/>
              </a:spcAft>
            </a:pP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Українська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легкоатлетка, заслужена 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майстриня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спорту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України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виступала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в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потрійному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стрибку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та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стрибках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у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довжину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Чемпіонка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світу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в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потрійному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стрибку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в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приміщенні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(1991, 1993) і на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відкритому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стадіоні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володарка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Кубка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світу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чемпіонка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Європи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Багаторазова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призерка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чемпіонатів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Європи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та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світу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На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чемпіонаті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світу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1995 року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встановила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світовий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рекорд у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потрійному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стрибку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— 15,50 м.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3" t="12637"/>
          <a:stretch/>
        </p:blipFill>
        <p:spPr bwMode="auto">
          <a:xfrm>
            <a:off x="6245932" y="3495577"/>
            <a:ext cx="2339297" cy="281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5982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457283"/>
            <a:ext cx="4572000" cy="220829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lnSpc>
                <a:spcPts val="206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          Катерина </a:t>
            </a:r>
            <a:r>
              <a:rPr lang="ru-RU" sz="2000" b="1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Павленко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Співачка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фольклористка,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композиторка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авторка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пісень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і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солістка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гурту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Go_A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Також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Катя —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новоспечена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зірка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“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Євробачення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”,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адже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2021 року разом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зі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своїм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гуртом  і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піснею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SHUM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зайняла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5-е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місце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33265"/>
            <a:ext cx="3135928" cy="2851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67944" y="4005064"/>
            <a:ext cx="4572000" cy="25160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lnSpc>
                <a:spcPts val="2060"/>
              </a:lnSpc>
              <a:spcAft>
                <a:spcPts val="0"/>
              </a:spcAft>
            </a:pPr>
            <a:r>
              <a:rPr lang="ru-RU" sz="2000" b="1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Софія</a:t>
            </a:r>
            <a:r>
              <a:rPr lang="ru-RU" sz="2000" b="1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Андрухович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fontAlgn="base">
              <a:lnSpc>
                <a:spcPts val="2060"/>
              </a:lnSpc>
              <a:spcAft>
                <a:spcPts val="2625"/>
              </a:spcAft>
            </a:pP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Українська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письменниця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перекладачка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і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публіцистка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яка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подарувала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українським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дітям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один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із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найкращих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перекладів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книжки про “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Гаррі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Поттера”.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Також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Софія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—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авторка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роману “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Фелікс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Австрія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”,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який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став основою для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фільму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2020 року “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Віддана</a:t>
            </a:r>
            <a:r>
              <a:rPr lang="ru-RU" sz="2000" dirty="0">
                <a:solidFill>
                  <a:srgbClr val="323232"/>
                </a:solidFill>
                <a:latin typeface="Ubuntu"/>
                <a:ea typeface="Times New Roman"/>
                <a:cs typeface="Times New Roman"/>
              </a:rPr>
              <a:t>”.</a:t>
            </a:r>
            <a:endParaRPr lang="ru-RU" sz="2000" dirty="0">
              <a:ea typeface="Calibri"/>
              <a:cs typeface="Times New Roman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5" t="17150" r="27142"/>
          <a:stretch/>
        </p:blipFill>
        <p:spPr bwMode="auto">
          <a:xfrm>
            <a:off x="358566" y="3590281"/>
            <a:ext cx="3342807" cy="307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4831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11960" y="404664"/>
            <a:ext cx="4572000" cy="17081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lnSpc>
                <a:spcPts val="2060"/>
              </a:lnSpc>
              <a:spcAft>
                <a:spcPts val="0"/>
              </a:spcAft>
            </a:pPr>
            <a:r>
              <a:rPr lang="ru-RU" sz="2000" b="1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Марія</a:t>
            </a:r>
            <a:r>
              <a:rPr lang="ru-RU" sz="2000" b="1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Єфросиніна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fontAlgn="base">
              <a:lnSpc>
                <a:spcPts val="2060"/>
              </a:lnSpc>
              <a:spcAft>
                <a:spcPts val="2625"/>
              </a:spcAft>
            </a:pP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Телеведуча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акторка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громадська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діячка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засновниця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серії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благодійних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заходів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Charity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weekend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а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також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стала першим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почесним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послом ООН у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сфері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народонаселення</a:t>
            </a:r>
            <a:r>
              <a:rPr lang="ru-RU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ru-RU" sz="12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7" r="24349" b="43992"/>
          <a:stretch/>
        </p:blipFill>
        <p:spPr bwMode="auto">
          <a:xfrm>
            <a:off x="899592" y="405240"/>
            <a:ext cx="2448272" cy="2519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3861048"/>
            <a:ext cx="4572000" cy="25160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lnSpc>
                <a:spcPts val="206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Леся Литвинова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fontAlgn="base">
              <a:lnSpc>
                <a:spcPts val="2060"/>
              </a:lnSpc>
              <a:spcAft>
                <a:spcPts val="2625"/>
              </a:spcAft>
            </a:pP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Волонтерка і голова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благодійного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фонду “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Свої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”. Леся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займалася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допомогою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постраждалим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в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результаті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бойових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дій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на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сході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нашої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країни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потім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онкохворим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а з початком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першої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хвилі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епідемії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COVID-19 стала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допомагати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і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хворим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на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цей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вірус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Завдяки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Лесі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було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врятоване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не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одне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життя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6" t="18237" r="10915" b="23369"/>
          <a:stretch/>
        </p:blipFill>
        <p:spPr bwMode="auto">
          <a:xfrm>
            <a:off x="5508104" y="3379183"/>
            <a:ext cx="3145867" cy="3210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6003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04664"/>
            <a:ext cx="5256584" cy="197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206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Оксана Забужко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fontAlgn="base">
              <a:lnSpc>
                <a:spcPts val="2060"/>
              </a:lnSpc>
              <a:spcAft>
                <a:spcPts val="2625"/>
              </a:spcAft>
            </a:pP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Українська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письменниця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поетеса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есеїстика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та 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інтелектуалка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твори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якої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перекладені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багатьма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мовами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Саме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її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роман “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Польові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дослідження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з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українського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сексу”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був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першим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бестселером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незалежної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України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і дав старт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українському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книжковому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ринку.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3" t="1812" r="6773" b="972"/>
          <a:stretch/>
        </p:blipFill>
        <p:spPr bwMode="auto">
          <a:xfrm>
            <a:off x="5973491" y="404664"/>
            <a:ext cx="2630957" cy="3421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00773" y="4149080"/>
            <a:ext cx="40679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2060"/>
              </a:lnSpc>
              <a:spcAft>
                <a:spcPts val="0"/>
              </a:spcAft>
            </a:pPr>
            <a:r>
              <a:rPr lang="ru-RU" sz="2000" b="1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Марія</a:t>
            </a:r>
            <a:r>
              <a:rPr lang="ru-RU" sz="2000" b="1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Матіос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fontAlgn="base">
              <a:lnSpc>
                <a:spcPts val="2060"/>
              </a:lnSpc>
              <a:spcAft>
                <a:spcPts val="2625"/>
              </a:spcAft>
            </a:pP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Письменниця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і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політикиня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лауреатка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Національної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премії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України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імені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Тараса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Шевченка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яка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має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неофіційний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титул “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плідної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письменниці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України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”. А за романами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Матіос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була</a:t>
            </a:r>
            <a:r>
              <a:rPr lang="ru-RU" sz="2000" dirty="0">
                <a:solidFill>
                  <a:srgbClr val="323232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поставлена не одна театральна постановка</a:t>
            </a:r>
            <a:r>
              <a:rPr lang="ru-RU" sz="2000" dirty="0">
                <a:solidFill>
                  <a:srgbClr val="323232"/>
                </a:solidFill>
                <a:latin typeface="Ubuntu"/>
                <a:ea typeface="Times New Roman"/>
                <a:cs typeface="Times New Roman"/>
              </a:rPr>
              <a:t>.</a:t>
            </a:r>
            <a:endParaRPr lang="ru-RU" sz="2000" dirty="0">
              <a:ea typeface="Calibri"/>
              <a:cs typeface="Times New Roman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08" b="11187"/>
          <a:stretch/>
        </p:blipFill>
        <p:spPr bwMode="auto">
          <a:xfrm>
            <a:off x="395536" y="3212976"/>
            <a:ext cx="4151817" cy="3416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09586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763</Words>
  <Application>Microsoft Office PowerPoint</Application>
  <PresentationFormat>Экран (4:3)</PresentationFormat>
  <Paragraphs>67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17</cp:revision>
  <dcterms:created xsi:type="dcterms:W3CDTF">2025-02-27T10:37:54Z</dcterms:created>
  <dcterms:modified xsi:type="dcterms:W3CDTF">2025-03-03T08:55:10Z</dcterms:modified>
</cp:coreProperties>
</file>