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80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-102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24EFF9-BE34-4E31-AE17-4C24B3A23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525C8F2-C08F-414E-9F36-2A88FC645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23F52D-E52B-4F86-9EA0-E8DACD62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8443-0893-4B34-B6E5-9B1EF13EE2C0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CB72FD-616F-4DD8-9476-612C1F375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AD5786-8E7D-4E8B-989C-C27187E5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1E5E-83D1-48E0-A047-7CFAA3D6F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40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075EFE-A8A3-4BB2-A790-0A198E73F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D0D2245-7FCA-4738-A32E-31E127D8A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DB55AF-D5A8-4C12-A157-B0365EB6A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8443-0893-4B34-B6E5-9B1EF13EE2C0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CE103D-FA25-49D6-8A2A-200897A4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9980FFC-A76F-475C-9241-8AB6ED06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1E5E-83D1-48E0-A047-7CFAA3D6F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1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3049A53-EF31-4B5F-BE8A-9CBABE2F8B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F87E4A9-26BC-4FD0-83CE-E7892A4A6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28E09F-4951-4855-9B78-DA9880674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8443-0893-4B34-B6E5-9B1EF13EE2C0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053A1D-D655-453E-8F5F-87B7A07DE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3A4995-6F05-4694-9266-A4C97A8E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1E5E-83D1-48E0-A047-7CFAA3D6F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9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C6B8A8-966B-4C9D-ACB5-B55F6C393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4A73D0-9DB9-4DB1-95B5-6AB33127D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A21EF5-86BF-4D47-B063-A5D7FEA82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8443-0893-4B34-B6E5-9B1EF13EE2C0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4A095D-6230-461E-A49F-5EEEC120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FE85E4-58E4-4213-891A-A2D387968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1E5E-83D1-48E0-A047-7CFAA3D6F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60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37CD6C-CBC2-4C57-8ABB-31CE0EC32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A5ADD89-3E6D-4208-ACED-7EB3BCFFF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7CD1B4-A678-4A11-B763-F67D8CA2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8443-0893-4B34-B6E5-9B1EF13EE2C0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36A59D-F256-495E-897B-382CAD3E4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718680-FA00-425D-BD28-6D0EB5FC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1E5E-83D1-48E0-A047-7CFAA3D6F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74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839FFC-2439-4569-B322-0BF3D7B6E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D4496A-D095-4864-802B-7E2A21779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3C41001-4E51-43F7-A9EB-F9EC8E066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595D832-B0C4-407E-ABC6-D35FC754E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8443-0893-4B34-B6E5-9B1EF13EE2C0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5A20702-203B-4B51-AE96-2DD0F586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B525E35-D27D-4DB6-81CA-9367E4D8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1E5E-83D1-48E0-A047-7CFAA3D6F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734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F34AE5-8148-4CA1-B75E-9DF12D24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D8D914-8E02-4F93-B3E0-4B84ED57E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90E51C8-4100-429F-B507-32AE219C7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5D60CFF-C4C0-4DA4-BE01-E00C6B8E69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D15D924-26CA-4221-8660-B26739C205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5D0459D-109E-4388-BA1E-C7287657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8443-0893-4B34-B6E5-9B1EF13EE2C0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13B1AA0-A170-4660-9831-FBC400632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E399A92-5550-4AD8-87EE-82ACF37A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1E5E-83D1-48E0-A047-7CFAA3D6F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07DCC6-99A5-46A9-816B-80094441E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E353E69-0EB9-4A6C-9EEB-858A7DD1D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8443-0893-4B34-B6E5-9B1EF13EE2C0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1E36AD7-BD2A-4EA1-9510-11ABCFC0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9CEA1F9-AB4F-480F-9F8A-90A2CBFA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1E5E-83D1-48E0-A047-7CFAA3D6F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41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AD15AE7-92F4-437B-B3C8-C548D06C1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8443-0893-4B34-B6E5-9B1EF13EE2C0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4247E22-4891-4215-8C9D-9E288923F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AFF2E64-B9A4-4CAE-ACC6-D21BCA32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1E5E-83D1-48E0-A047-7CFAA3D6F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38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6D26C6-012A-44FB-BD1E-09798529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A60D3B-B85C-4A31-97E4-F0FE1752B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6043AEF-B1F7-478C-863B-77DF17A26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67B3236-9356-43A9-9A1B-0161B9A67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8443-0893-4B34-B6E5-9B1EF13EE2C0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300098E-CAB2-4C08-8CF5-CBBCD8F4A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98B603C-E02F-4F90-8A4B-A6FC86C8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1E5E-83D1-48E0-A047-7CFAA3D6F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957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4E0727-7C31-4610-B259-88589CB51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737F681-7294-468D-89A3-9F333B987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0D02F05-F74F-46C9-922C-BF9CAC119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964F311-D714-4125-A24E-F93C385C5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8443-0893-4B34-B6E5-9B1EF13EE2C0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09BC5D1-60A2-445F-A36A-DABB61608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A62E1A8-674B-4561-9F44-22163958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1E5E-83D1-48E0-A047-7CFAA3D6F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88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E78B30-429E-4892-8427-1AC6EC08B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4BC32F9-F734-4C24-87B8-9BE15735D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AB2955-E8C1-4286-8980-02869554D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98443-0893-4B34-B6E5-9B1EF13EE2C0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ED4BB5E-4B53-4131-87F0-D7F918159F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0B208E-EA6C-407C-8464-3435D5056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01E5E-83D1-48E0-A047-7CFAA3D6F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09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87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2001-5.jpg">
            <a:extLst>
              <a:ext uri="{FF2B5EF4-FFF2-40B4-BE49-F238E27FC236}">
                <a16:creationId xmlns:a16="http://schemas.microsoft.com/office/drawing/2014/main" xmlns="" id="{3334C8B2-AC96-47DE-8A80-6771F935158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995" y="203199"/>
            <a:ext cx="4433690" cy="26431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D5C1227-CD72-4DE9-BC62-B241AAF05687}"/>
              </a:ext>
            </a:extLst>
          </p:cNvPr>
          <p:cNvSpPr/>
          <p:nvPr/>
        </p:nvSpPr>
        <p:spPr>
          <a:xfrm>
            <a:off x="501166" y="2955713"/>
            <a:ext cx="57109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надрах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ідеографічного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письма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зароджувалося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звукове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письмо.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Імена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фараонів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єгиптяни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позначали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ієрогліфами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вимовлялися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звуки,</a:t>
            </a:r>
          </a:p>
          <a:p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складалося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ім'я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ієрогліфи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обводили рамкою (картушем)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DD1E45C-FDFD-4641-9193-2773592E23A5}"/>
              </a:ext>
            </a:extLst>
          </p:cNvPr>
          <p:cNvSpPr/>
          <p:nvPr/>
        </p:nvSpPr>
        <p:spPr>
          <a:xfrm>
            <a:off x="7389818" y="902822"/>
            <a:ext cx="32861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звукового письма: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Консонантне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Звуко-буквене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9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96AC125-A433-49DF-A6C8-2B33D5C495D0}"/>
              </a:ext>
            </a:extLst>
          </p:cNvPr>
          <p:cNvSpPr/>
          <p:nvPr/>
        </p:nvSpPr>
        <p:spPr>
          <a:xfrm>
            <a:off x="1269291" y="133784"/>
            <a:ext cx="3488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err="1">
                <a:solidFill>
                  <a:srgbClr val="002060"/>
                </a:solidFill>
                <a:latin typeface="Monotype Corsiva" pitchFamily="66" charset="0"/>
              </a:rPr>
              <a:t>Складове</a:t>
            </a:r>
            <a:r>
              <a:rPr lang="ru-RU" sz="4000" b="1" u="sng" dirty="0">
                <a:solidFill>
                  <a:srgbClr val="002060"/>
                </a:solidFill>
                <a:latin typeface="Monotype Corsiva" pitchFamily="66" charset="0"/>
              </a:rPr>
              <a:t> письмо </a:t>
            </a:r>
            <a:endParaRPr lang="ru-RU" sz="4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A214FE0-52F3-4F74-884D-054CC4A04036}"/>
              </a:ext>
            </a:extLst>
          </p:cNvPr>
          <p:cNvSpPr/>
          <p:nvPr/>
        </p:nvSpPr>
        <p:spPr>
          <a:xfrm>
            <a:off x="522514" y="934376"/>
            <a:ext cx="521062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B0F0"/>
              </a:solidFill>
              <a:latin typeface="Monotype Corsiva" pitchFamily="66" charset="0"/>
            </a:endParaRP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значок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індійське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деванагарі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ст.), яке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використовува­лося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санскриту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письмо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гінді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лігатурних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знаків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P275__GL3.jpg">
            <a:extLst>
              <a:ext uri="{FF2B5EF4-FFF2-40B4-BE49-F238E27FC236}">
                <a16:creationId xmlns:a16="http://schemas.microsoft.com/office/drawing/2014/main" xmlns="" id="{79C64C98-29B6-4C23-B9F9-349D732A46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53598"/>
          <a:stretch>
            <a:fillRect/>
          </a:stretch>
        </p:blipFill>
        <p:spPr>
          <a:xfrm>
            <a:off x="7210278" y="151623"/>
            <a:ext cx="3214710" cy="3277377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C71A8A7-185A-4CC2-98C2-81B792BBE3B8}"/>
              </a:ext>
            </a:extLst>
          </p:cNvPr>
          <p:cNvSpPr/>
          <p:nvPr/>
        </p:nvSpPr>
        <p:spPr>
          <a:xfrm>
            <a:off x="6255656" y="3429000"/>
            <a:ext cx="56170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трапляються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нас.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моєю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букв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приголосного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голосними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у)</a:t>
            </a:r>
          </a:p>
        </p:txBody>
      </p:sp>
    </p:spTree>
    <p:extLst>
      <p:ext uri="{BB962C8B-B14F-4D97-AF65-F5344CB8AC3E}">
        <p14:creationId xmlns:p14="http://schemas.microsoft.com/office/powerpoint/2010/main" val="364527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54A4D70-B5D6-47EE-8665-62D6ECF5FC5E}"/>
              </a:ext>
            </a:extLst>
          </p:cNvPr>
          <p:cNvSpPr/>
          <p:nvPr/>
        </p:nvSpPr>
        <p:spPr>
          <a:xfrm>
            <a:off x="1152044" y="139452"/>
            <a:ext cx="3913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err="1">
                <a:solidFill>
                  <a:srgbClr val="002060"/>
                </a:solidFill>
                <a:latin typeface="Monotype Corsiva" pitchFamily="66" charset="0"/>
              </a:rPr>
              <a:t>Звуко-буквене</a:t>
            </a:r>
            <a:r>
              <a:rPr lang="ru-RU" sz="3600" b="1" u="sng" dirty="0">
                <a:solidFill>
                  <a:srgbClr val="002060"/>
                </a:solidFill>
                <a:latin typeface="Monotype Corsiva" pitchFamily="66" charset="0"/>
              </a:rPr>
              <a:t> письмо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BF2D7FA-D914-4A9D-8738-1BC0D4C56B77}"/>
              </a:ext>
            </a:extLst>
          </p:cNvPr>
          <p:cNvSpPr/>
          <p:nvPr/>
        </p:nvSpPr>
        <p:spPr>
          <a:xfrm>
            <a:off x="743848" y="785783"/>
            <a:ext cx="47296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Греки,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запозичивши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фінікійців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консонантне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письмо, додали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голосних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пристосували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фінікійські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знаки. </a:t>
            </a:r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xmlns="" id="{C4131346-9E2D-46BC-96B6-C163B5D70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512" y="462617"/>
            <a:ext cx="4729642" cy="51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918D464-6B7F-4911-B64A-8C27AA3BF6E1}"/>
              </a:ext>
            </a:extLst>
          </p:cNvPr>
          <p:cNvSpPr/>
          <p:nvPr/>
        </p:nvSpPr>
        <p:spPr>
          <a:xfrm>
            <a:off x="6718512" y="5732437"/>
            <a:ext cx="47296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Фінікійський текст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32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287A057-E228-478C-872B-23C40C12D5C0}"/>
              </a:ext>
            </a:extLst>
          </p:cNvPr>
          <p:cNvSpPr/>
          <p:nvPr/>
        </p:nvSpPr>
        <p:spPr>
          <a:xfrm>
            <a:off x="673984" y="233723"/>
            <a:ext cx="501561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Грецьке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букв (17 букв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позна­чення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приголосних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голосних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403 р. До н.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Греки стали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зліва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направо, а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фінікійці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західногрецького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латинський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алфавіт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східногрецького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слов'ян­ський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кирилиця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вірменський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грузинський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Латинський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алфавіт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алфавітів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азіатських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африканських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4340" name="Picture 4" descr="Письменность Древней Греции. Древний греческий алфавит">
            <a:extLst>
              <a:ext uri="{FF2B5EF4-FFF2-40B4-BE49-F238E27FC236}">
                <a16:creationId xmlns:a16="http://schemas.microsoft.com/office/drawing/2014/main" xmlns="" id="{3243F4FF-8ADA-4088-91A1-B94604A86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583" y="803502"/>
            <a:ext cx="5436532" cy="506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83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EC58307-FC03-4B83-91C3-C66ADAE0396E}"/>
              </a:ext>
            </a:extLst>
          </p:cNvPr>
          <p:cNvSpPr/>
          <p:nvPr/>
        </p:nvSpPr>
        <p:spPr>
          <a:xfrm>
            <a:off x="800530" y="241051"/>
            <a:ext cx="39356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err="1">
                <a:solidFill>
                  <a:srgbClr val="660066"/>
                </a:solidFill>
                <a:latin typeface="Monotype Corsiva" pitchFamily="66" charset="0"/>
              </a:rPr>
              <a:t>Слов'янська</a:t>
            </a:r>
            <a:r>
              <a:rPr lang="ru-RU" sz="4000" b="1" dirty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азбука </a:t>
            </a:r>
            <a:endParaRPr lang="en-US" sz="40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4000" b="1" dirty="0">
                <a:solidFill>
                  <a:srgbClr val="660066"/>
                </a:solidFill>
                <a:latin typeface="Monotype Corsiva" pitchFamily="66" charset="0"/>
              </a:rPr>
              <a:t>(</a:t>
            </a:r>
            <a:r>
              <a:rPr lang="ru-RU" sz="4000" b="1" dirty="0" err="1">
                <a:solidFill>
                  <a:srgbClr val="660066"/>
                </a:solidFill>
                <a:latin typeface="Monotype Corsiva" pitchFamily="66" charset="0"/>
              </a:rPr>
              <a:t>кирилиця</a:t>
            </a:r>
            <a:r>
              <a:rPr lang="ru-RU" sz="4000" b="1" dirty="0">
                <a:solidFill>
                  <a:srgbClr val="660066"/>
                </a:solidFill>
                <a:latin typeface="Monotype Corsiva" pitchFamily="66" charset="0"/>
              </a:rPr>
              <a:t>) </a:t>
            </a:r>
            <a:endParaRPr lang="ru-RU" sz="4000" b="1" dirty="0">
              <a:solidFill>
                <a:srgbClr val="660066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6B2BF3C-ECA7-4AA9-9FBA-FA1E46B26117}"/>
              </a:ext>
            </a:extLst>
          </p:cNvPr>
          <p:cNvSpPr/>
          <p:nvPr/>
        </p:nvSpPr>
        <p:spPr>
          <a:xfrm>
            <a:off x="800530" y="1936170"/>
            <a:ext cx="49684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ст. (за одними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болгарські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проповідники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Кирило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Мефодій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863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Кирила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Климент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Охридський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початку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ст.).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налічувала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24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запозичені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алфавіту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давньоєврейського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E4BD345-EAB5-4056-BDB7-C218A8EC8672}"/>
              </a:ext>
            </a:extLst>
          </p:cNvPr>
          <p:cNvSpPr/>
          <p:nvPr/>
        </p:nvSpPr>
        <p:spPr>
          <a:xfrm>
            <a:off x="6423020" y="365793"/>
            <a:ext cx="51593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букв,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слов'янських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азбуці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(омега,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іжиця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використовувалися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запозичених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Кирилиця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лягла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болгарського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македонського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сербського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білоруського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алфавітів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 descr="Greek_lc_omega.png">
            <a:extLst>
              <a:ext uri="{FF2B5EF4-FFF2-40B4-BE49-F238E27FC236}">
                <a16:creationId xmlns:a16="http://schemas.microsoft.com/office/drawing/2014/main" xmlns="" id="{82CF4A9F-FDE5-4585-908D-3560165B4B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62214" y="2626181"/>
            <a:ext cx="883324" cy="1475008"/>
          </a:xfrm>
          <a:prstGeom prst="rect">
            <a:avLst/>
          </a:prstGeom>
        </p:spPr>
      </p:pic>
      <p:pic>
        <p:nvPicPr>
          <p:cNvPr id="8" name="Рисунок 7" descr="CYRYLI~1.PNG">
            <a:extLst>
              <a:ext uri="{FF2B5EF4-FFF2-40B4-BE49-F238E27FC236}">
                <a16:creationId xmlns:a16="http://schemas.microsoft.com/office/drawing/2014/main" xmlns="" id="{FF19A363-0CF5-4D86-9470-4361CC5594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593253" y="3580412"/>
            <a:ext cx="2088712" cy="2190763"/>
          </a:xfrm>
          <a:prstGeom prst="rect">
            <a:avLst/>
          </a:prstGeom>
        </p:spPr>
      </p:pic>
      <p:pic>
        <p:nvPicPr>
          <p:cNvPr id="9" name="Рисунок 8" descr="x_62f86f80.jpg">
            <a:extLst>
              <a:ext uri="{FF2B5EF4-FFF2-40B4-BE49-F238E27FC236}">
                <a16:creationId xmlns:a16="http://schemas.microsoft.com/office/drawing/2014/main" xmlns="" id="{2519B8DA-95BE-4499-B737-1BB5471706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3020" y="4651828"/>
            <a:ext cx="1629765" cy="1785950"/>
          </a:xfrm>
          <a:prstGeom prst="rect">
            <a:avLst/>
          </a:prstGeom>
        </p:spPr>
      </p:pic>
      <p:pic>
        <p:nvPicPr>
          <p:cNvPr id="10" name="Рисунок 9" descr="150px-Izhitsa_svg.png">
            <a:extLst>
              <a:ext uri="{FF2B5EF4-FFF2-40B4-BE49-F238E27FC236}">
                <a16:creationId xmlns:a16="http://schemas.microsoft.com/office/drawing/2014/main" xmlns="" id="{F4185537-391F-4760-8ED8-4B32EB7EF0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52785" y="4966291"/>
            <a:ext cx="2571768" cy="152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4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Блок-схема: перфолента 2">
            <a:extLst>
              <a:ext uri="{FF2B5EF4-FFF2-40B4-BE49-F238E27FC236}">
                <a16:creationId xmlns:a16="http://schemas.microsoft.com/office/drawing/2014/main" xmlns="" id="{9A5AF6D1-9E6A-4BC3-955A-6D7A482FC3B0}"/>
              </a:ext>
            </a:extLst>
          </p:cNvPr>
          <p:cNvSpPr/>
          <p:nvPr/>
        </p:nvSpPr>
        <p:spPr>
          <a:xfrm>
            <a:off x="535753" y="156231"/>
            <a:ext cx="5357048" cy="5429288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за­собів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писемності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надрядкові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знаки,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цифр,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пунктуація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пробіли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відступи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абзацах,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шрифтові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точно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однозначно вона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C8658E3-54F6-4E97-99EB-A132D7AFB2FE}"/>
              </a:ext>
            </a:extLst>
          </p:cNvPr>
          <p:cNvSpPr/>
          <p:nvPr/>
        </p:nvSpPr>
        <p:spPr>
          <a:xfrm>
            <a:off x="6428554" y="350146"/>
            <a:ext cx="4828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звуко-буквене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письмо не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відтінків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вона максимально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прилаштована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звукового складу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основному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фонемам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Щоправда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пунктуації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 думки,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інтонаційне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136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u2rqnrxmaooyg656ud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91" y="0"/>
            <a:ext cx="12441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9878856" flipV="1">
            <a:off x="1072411" y="1981290"/>
            <a:ext cx="763818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</a:t>
            </a:r>
            <a:r>
              <a:rPr lang="uk-U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</a:t>
            </a:r>
            <a:r>
              <a:rPr lang="ru-RU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</a:t>
            </a:r>
            <a:r>
              <a:rPr lang="ru-RU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увагу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955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c03s03i01.jpg">
            <a:extLst>
              <a:ext uri="{FF2B5EF4-FFF2-40B4-BE49-F238E27FC236}">
                <a16:creationId xmlns:a16="http://schemas.microsoft.com/office/drawing/2014/main" xmlns="" id="{347D8A02-15D1-471C-8885-9122D6875E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2484" y="239975"/>
            <a:ext cx="2845527" cy="592698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Содержимое 3">
            <a:extLst>
              <a:ext uri="{FF2B5EF4-FFF2-40B4-BE49-F238E27FC236}">
                <a16:creationId xmlns:a16="http://schemas.microsoft.com/office/drawing/2014/main" xmlns="" id="{2C00944A-577A-4760-ACCE-88C13F984801}"/>
              </a:ext>
            </a:extLst>
          </p:cNvPr>
          <p:cNvSpPr txBox="1">
            <a:spLocks/>
          </p:cNvSpPr>
          <p:nvPr/>
        </p:nvSpPr>
        <p:spPr>
          <a:xfrm>
            <a:off x="473271" y="0"/>
            <a:ext cx="3714776" cy="4471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dirty="0"/>
              <a:t>   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письмо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з'явилися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Arial" panose="020B0604020202020204" pitchFamily="34" charset="0"/>
              <a:buNone/>
            </a:pP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млн.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тому.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Письму ж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6—7 тис.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68489CA-AAD6-4FE3-8282-3B2077265A95}"/>
              </a:ext>
            </a:extLst>
          </p:cNvPr>
          <p:cNvSpPr/>
          <p:nvPr/>
        </p:nvSpPr>
        <p:spPr>
          <a:xfrm>
            <a:off x="7437897" y="0"/>
            <a:ext cx="25939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u="sng" dirty="0">
                <a:solidFill>
                  <a:srgbClr val="002060"/>
                </a:solidFill>
                <a:latin typeface="Monotype Corsiva" pitchFamily="66" charset="0"/>
              </a:rPr>
              <a:t>Письмо</a:t>
            </a:r>
            <a:r>
              <a:rPr lang="ru-RU" sz="6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6" name="Содержимое 4">
            <a:extLst>
              <a:ext uri="{FF2B5EF4-FFF2-40B4-BE49-F238E27FC236}">
                <a16:creationId xmlns:a16="http://schemas.microsoft.com/office/drawing/2014/main" xmlns="" id="{006FDD7C-F20E-46C8-8581-3F590DCCE8E5}"/>
              </a:ext>
            </a:extLst>
          </p:cNvPr>
          <p:cNvSpPr txBox="1">
            <a:spLocks/>
          </p:cNvSpPr>
          <p:nvPr/>
        </p:nvSpPr>
        <p:spPr>
          <a:xfrm>
            <a:off x="6821234" y="1015663"/>
            <a:ext cx="4447543" cy="5151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система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для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Arial" panose="020B0604020202020204" pitchFamily="34" charset="0"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є  знаковою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sz="24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27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EB20F80-3C64-4A50-B413-EECE0CE2834E}"/>
              </a:ext>
            </a:extLst>
          </p:cNvPr>
          <p:cNvSpPr/>
          <p:nvPr/>
        </p:nvSpPr>
        <p:spPr>
          <a:xfrm>
            <a:off x="6313714" y="180507"/>
            <a:ext cx="537822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людям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великих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за великих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проміжків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оптимально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науку</a:t>
            </a:r>
          </a:p>
        </p:txBody>
      </p:sp>
      <p:sp>
        <p:nvSpPr>
          <p:cNvPr id="6" name="Содержимое 5">
            <a:extLst>
              <a:ext uri="{FF2B5EF4-FFF2-40B4-BE49-F238E27FC236}">
                <a16:creationId xmlns:a16="http://schemas.microsoft.com/office/drawing/2014/main" xmlns="" id="{1FECD00E-4C7E-4429-AAAF-D58A8A4867BF}"/>
              </a:ext>
            </a:extLst>
          </p:cNvPr>
          <p:cNvSpPr txBox="1">
            <a:spLocks/>
          </p:cNvSpPr>
          <p:nvPr/>
        </p:nvSpPr>
        <p:spPr>
          <a:xfrm>
            <a:off x="1088570" y="551986"/>
            <a:ext cx="4586515" cy="56233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як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8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одержимое 3">
            <a:extLst>
              <a:ext uri="{FF2B5EF4-FFF2-40B4-BE49-F238E27FC236}">
                <a16:creationId xmlns:a16="http://schemas.microsoft.com/office/drawing/2014/main" xmlns="" id="{E514D9A5-B30B-4D4C-877B-192D7AD680F2}"/>
              </a:ext>
            </a:extLst>
          </p:cNvPr>
          <p:cNvSpPr txBox="1">
            <a:spLocks/>
          </p:cNvSpPr>
          <p:nvPr/>
        </p:nvSpPr>
        <p:spPr>
          <a:xfrm>
            <a:off x="638630" y="436109"/>
            <a:ext cx="5210627" cy="42955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найдавніші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дійшли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нас,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зерна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кому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дано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.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письма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йшло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FFD8095-EF65-4D1A-8616-E4ADECADEB4D}"/>
              </a:ext>
            </a:extLst>
          </p:cNvPr>
          <p:cNvSpPr/>
          <p:nvPr/>
        </p:nvSpPr>
        <p:spPr>
          <a:xfrm>
            <a:off x="6462227" y="787620"/>
            <a:ext cx="49605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Найперше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предметне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«письмо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щоправда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й письмом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Рисунок 5" descr="11-826-1.JPG">
            <a:extLst>
              <a:ext uri="{FF2B5EF4-FFF2-40B4-BE49-F238E27FC236}">
                <a16:creationId xmlns:a16="http://schemas.microsoft.com/office/drawing/2014/main" xmlns="" id="{C77ABD31-7D8D-4893-B7CE-502555091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8965" y="4441371"/>
            <a:ext cx="2163743" cy="1886475"/>
          </a:xfrm>
          <a:prstGeom prst="ellipse">
            <a:avLst/>
          </a:prstGeom>
        </p:spPr>
      </p:pic>
      <p:pic>
        <p:nvPicPr>
          <p:cNvPr id="7" name="Рисунок 6" descr="1.jpg">
            <a:extLst>
              <a:ext uri="{FF2B5EF4-FFF2-40B4-BE49-F238E27FC236}">
                <a16:creationId xmlns:a16="http://schemas.microsoft.com/office/drawing/2014/main" xmlns="" id="{DB6DBDB1-4C04-4D4C-85D4-0D7564B0956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b="6250"/>
          <a:stretch>
            <a:fillRect/>
          </a:stretch>
        </p:blipFill>
        <p:spPr>
          <a:xfrm>
            <a:off x="491045" y="5197474"/>
            <a:ext cx="1114235" cy="1315684"/>
          </a:xfrm>
          <a:prstGeom prst="flowChartConnector">
            <a:avLst/>
          </a:prstGeom>
        </p:spPr>
      </p:pic>
      <p:pic>
        <p:nvPicPr>
          <p:cNvPr id="8" name="Рисунок 7" descr="88_2445kurumeyve_02.jpg">
            <a:extLst>
              <a:ext uri="{FF2B5EF4-FFF2-40B4-BE49-F238E27FC236}">
                <a16:creationId xmlns:a16="http://schemas.microsoft.com/office/drawing/2014/main" xmlns="" id="{E23DE30F-52D4-4A01-A218-BCF0FB4B0E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340" b="9554"/>
          <a:stretch>
            <a:fillRect/>
          </a:stretch>
        </p:blipFill>
        <p:spPr>
          <a:xfrm rot="20773738">
            <a:off x="4059200" y="4127781"/>
            <a:ext cx="1685016" cy="2214578"/>
          </a:xfrm>
          <a:prstGeom prst="rect">
            <a:avLst/>
          </a:prstGeom>
        </p:spPr>
      </p:pic>
      <p:pic>
        <p:nvPicPr>
          <p:cNvPr id="1030" name="Picture 6" descr="Зарождение письменности">
            <a:extLst>
              <a:ext uri="{FF2B5EF4-FFF2-40B4-BE49-F238E27FC236}">
                <a16:creationId xmlns:a16="http://schemas.microsoft.com/office/drawing/2014/main" xmlns="" id="{781FFEE9-16D0-4F3F-B824-C23E41FB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058" y="3077030"/>
            <a:ext cx="3802742" cy="32508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91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4677D6-320D-4E5F-9568-0B23FF86B015}"/>
              </a:ext>
            </a:extLst>
          </p:cNvPr>
          <p:cNvSpPr txBox="1"/>
          <p:nvPr/>
        </p:nvSpPr>
        <p:spPr>
          <a:xfrm>
            <a:off x="763557" y="436098"/>
            <a:ext cx="48824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використовувалися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зламана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гілка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покладений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чином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камінь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подарована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Реліктом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предметного  письма  в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гостей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хлібом-сіллю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вручати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небажаному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женихові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гарбуза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тошо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8196" name="Picture 4" descr="Хліб-сіль - Про Україну">
            <a:extLst>
              <a:ext uri="{FF2B5EF4-FFF2-40B4-BE49-F238E27FC236}">
                <a16:creationId xmlns:a16="http://schemas.microsoft.com/office/drawing/2014/main" xmlns="" id="{A6172B39-D028-4F84-BC76-5E5156EC5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94763" y="212946"/>
            <a:ext cx="2926607" cy="355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Блокнот Анапа - Вручили гарбуз-свадьбы не будет! Еще одно письмо пришло в  редакцию по поводу Конкурса «Ах, эта свадьба!». Отрадно, что жители Анапы  стали присылать нам больше интересных историй. Вот одна из">
            <a:extLst>
              <a:ext uri="{FF2B5EF4-FFF2-40B4-BE49-F238E27FC236}">
                <a16:creationId xmlns:a16="http://schemas.microsoft.com/office/drawing/2014/main" xmlns="" id="{68C47B17-9686-4271-8350-D30209C6F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026" y="3363685"/>
            <a:ext cx="3616488" cy="28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77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1212274667_i-779.jpg">
            <a:extLst>
              <a:ext uri="{FF2B5EF4-FFF2-40B4-BE49-F238E27FC236}">
                <a16:creationId xmlns:a16="http://schemas.microsoft.com/office/drawing/2014/main" xmlns="" id="{EC9B04E8-AD20-4B58-A858-5596FB971A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1720" y="417182"/>
            <a:ext cx="3169249" cy="2841626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Рисунок 3" descr="26407_or.jpg">
            <a:extLst>
              <a:ext uri="{FF2B5EF4-FFF2-40B4-BE49-F238E27FC236}">
                <a16:creationId xmlns:a16="http://schemas.microsoft.com/office/drawing/2014/main" xmlns="" id="{5F64C17A-3F74-4027-9371-70FAD8C9F48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5377" y="3806619"/>
            <a:ext cx="5374851" cy="26531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E0BA55-0955-421B-A2DA-3831174E1397}"/>
              </a:ext>
            </a:extLst>
          </p:cNvPr>
          <p:cNvSpPr txBox="1"/>
          <p:nvPr/>
        </p:nvSpPr>
        <p:spPr>
          <a:xfrm>
            <a:off x="6474096" y="627318"/>
            <a:ext cx="52725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Впорядкована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нанизані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черепашки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ірокезьке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«письмо» вампум);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різнокольорові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шнурки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вузлами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нав'язані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паличку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по-різному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переплетені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інкське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«письмо»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кіпу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переплетені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торочки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скатерці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хустці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прадавнього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«письма» наших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52212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B5B83AA-3E8B-49F9-AFA6-1615FF269F0C}"/>
              </a:ext>
            </a:extLst>
          </p:cNvPr>
          <p:cNvSpPr/>
          <p:nvPr/>
        </p:nvSpPr>
        <p:spPr>
          <a:xfrm>
            <a:off x="1553910" y="192975"/>
            <a:ext cx="5238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rgbClr val="660066"/>
                </a:solidFill>
                <a:latin typeface="Monotype Corsiva" pitchFamily="66" charset="0"/>
              </a:rPr>
              <a:t>Піктографія</a:t>
            </a:r>
            <a:endParaRPr lang="ru-RU" sz="4000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328FC85-C869-44E2-99B3-03DE19A8D50D}"/>
              </a:ext>
            </a:extLst>
          </p:cNvPr>
          <p:cNvSpPr/>
          <p:nvPr/>
        </p:nvSpPr>
        <p:spPr>
          <a:xfrm>
            <a:off x="899885" y="900861"/>
            <a:ext cx="4357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Найдавнішим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піктограми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10156098.jpg">
            <a:extLst>
              <a:ext uri="{FF2B5EF4-FFF2-40B4-BE49-F238E27FC236}">
                <a16:creationId xmlns:a16="http://schemas.microsoft.com/office/drawing/2014/main" xmlns="" id="{4BD00EE9-D6FC-40A6-8C74-F0EA60275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2285855"/>
            <a:ext cx="5370286" cy="417300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0091111-A9E7-49F4-AF9B-5DE8555FAC59}"/>
              </a:ext>
            </a:extLst>
          </p:cNvPr>
          <p:cNvSpPr/>
          <p:nvPr/>
        </p:nvSpPr>
        <p:spPr>
          <a:xfrm>
            <a:off x="6468483" y="732195"/>
            <a:ext cx="51333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піктографічному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тлумачити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абстрактних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понять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непридатне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далекі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предки,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пікто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рафію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колись означало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латинському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pictus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розмальований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</p:spTree>
    <p:extLst>
      <p:ext uri="{BB962C8B-B14F-4D97-AF65-F5344CB8AC3E}">
        <p14:creationId xmlns:p14="http://schemas.microsoft.com/office/powerpoint/2010/main" val="204582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5A70C46-5E6F-4348-B56B-F97FEBBBC9B0}"/>
              </a:ext>
            </a:extLst>
          </p:cNvPr>
          <p:cNvSpPr/>
          <p:nvPr/>
        </p:nvSpPr>
        <p:spPr>
          <a:xfrm>
            <a:off x="1782738" y="104756"/>
            <a:ext cx="22509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>
                <a:solidFill>
                  <a:srgbClr val="FF0000"/>
                </a:solidFill>
                <a:latin typeface="Monotype Corsiva" pitchFamily="66" charset="0"/>
              </a:rPr>
              <a:t>Ідеографія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380271B-20D4-4966-8742-93B0ABA24841}"/>
              </a:ext>
            </a:extLst>
          </p:cNvPr>
          <p:cNvSpPr/>
          <p:nvPr/>
        </p:nvSpPr>
        <p:spPr>
          <a:xfrm>
            <a:off x="690986" y="1048027"/>
            <a:ext cx="508569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перетворювалися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переносного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Піктограми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ставали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ідеограмами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позначками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понять, думок).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Якшо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кружечок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крапкою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посередині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означав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то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ідеографічному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«день»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EE58FB-A41B-4E99-8AFA-32DD32EB3D2A}"/>
              </a:ext>
            </a:extLst>
          </p:cNvPr>
          <p:cNvSpPr txBox="1"/>
          <p:nvPr/>
        </p:nvSpPr>
        <p:spPr>
          <a:xfrm>
            <a:off x="8394484" y="340141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007A37"/>
                </a:solidFill>
                <a:latin typeface="Monotype Corsiva" pitchFamily="66" charset="0"/>
              </a:rPr>
              <a:t>Сонце</a:t>
            </a:r>
            <a:endParaRPr lang="ru-RU" sz="4000" dirty="0">
              <a:solidFill>
                <a:srgbClr val="007A37"/>
              </a:solidFill>
              <a:latin typeface="Monotype Corsiva" pitchFamily="66" charset="0"/>
            </a:endParaRPr>
          </a:p>
        </p:txBody>
      </p:sp>
      <p:sp>
        <p:nvSpPr>
          <p:cNvPr id="6" name="Блок-схема: узел 5">
            <a:extLst>
              <a:ext uri="{FF2B5EF4-FFF2-40B4-BE49-F238E27FC236}">
                <a16:creationId xmlns:a16="http://schemas.microsoft.com/office/drawing/2014/main" xmlns="" id="{E47046B6-B5DD-4DCF-82D8-2FF8C875AE34}"/>
              </a:ext>
            </a:extLst>
          </p:cNvPr>
          <p:cNvSpPr/>
          <p:nvPr/>
        </p:nvSpPr>
        <p:spPr>
          <a:xfrm>
            <a:off x="6734629" y="1320933"/>
            <a:ext cx="4368800" cy="3497810"/>
          </a:xfrm>
          <a:prstGeom prst="flowChartConnector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b="1" dirty="0">
                <a:latin typeface="Monotype Corsiva" pitchFamily="66" charset="0"/>
              </a:rPr>
              <a:t>.</a:t>
            </a:r>
            <a:endParaRPr lang="ru-RU" sz="9600" b="1" dirty="0">
              <a:latin typeface="Monotype Corsiva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072E54-5D46-436B-A637-EFFBE591DBC2}"/>
              </a:ext>
            </a:extLst>
          </p:cNvPr>
          <p:cNvSpPr txBox="1"/>
          <p:nvPr/>
        </p:nvSpPr>
        <p:spPr>
          <a:xfrm>
            <a:off x="8394484" y="5172233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007A37"/>
                </a:solidFill>
                <a:latin typeface="Monotype Corsiva" pitchFamily="66" charset="0"/>
              </a:rPr>
              <a:t>День</a:t>
            </a:r>
            <a:endParaRPr lang="ru-RU" sz="4000" dirty="0">
              <a:solidFill>
                <a:srgbClr val="007A37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50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86032665_pisanky009.jpg">
            <a:extLst>
              <a:ext uri="{FF2B5EF4-FFF2-40B4-BE49-F238E27FC236}">
                <a16:creationId xmlns:a16="http://schemas.microsoft.com/office/drawing/2014/main" xmlns="" id="{FCE16D99-AFC6-4A38-9518-C889574A03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1036" y="212023"/>
            <a:ext cx="4113242" cy="22860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CB9A13F-FB4C-4DDB-B84A-F4FE615FEA75}"/>
              </a:ext>
            </a:extLst>
          </p:cNvPr>
          <p:cNvSpPr/>
          <p:nvPr/>
        </p:nvSpPr>
        <p:spPr>
          <a:xfrm>
            <a:off x="478972" y="2498039"/>
            <a:ext cx="54573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Найдавніше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ідеографічне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письмо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єгипетські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ієрогліфи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месопотамський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шумерський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клинопис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китайське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ідеографічне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письмо.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накреслені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великодніх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писанках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візерунки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вишиті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рушниках.;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D40DCB7-2E18-4240-B20A-09CC7F5B5AAA}"/>
              </a:ext>
            </a:extLst>
          </p:cNvPr>
          <p:cNvSpPr/>
          <p:nvPr/>
        </p:nvSpPr>
        <p:spPr>
          <a:xfrm>
            <a:off x="6415314" y="212023"/>
            <a:ext cx="50509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користуємося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ідеограмами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пишемо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1, 2, 3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д.,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позначаємо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+, —,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=, &gt;, &lt;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знаки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ідеограми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untitled.bmp">
            <a:extLst>
              <a:ext uri="{FF2B5EF4-FFF2-40B4-BE49-F238E27FC236}">
                <a16:creationId xmlns:a16="http://schemas.microsoft.com/office/drawing/2014/main" xmlns="" id="{0A895926-8AE4-4363-8B18-EF570C12F5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15313" y="3040515"/>
            <a:ext cx="5050971" cy="316213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7349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975</Words>
  <Application>Microsoft Office PowerPoint</Application>
  <PresentationFormat>Произвольный</PresentationFormat>
  <Paragraphs>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Мандрівка  в  Країну  писемності</dc:title>
  <dc:creator>user</dc:creator>
  <cp:lastModifiedBy>1</cp:lastModifiedBy>
  <cp:revision>9</cp:revision>
  <dcterms:created xsi:type="dcterms:W3CDTF">2022-10-04T15:16:53Z</dcterms:created>
  <dcterms:modified xsi:type="dcterms:W3CDTF">2025-05-16T10:19:58Z</dcterms:modified>
</cp:coreProperties>
</file>