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2"/>
  </p:notesMasterIdLst>
  <p:sldIdLst>
    <p:sldId id="256" r:id="rId2"/>
    <p:sldId id="257" r:id="rId3"/>
    <p:sldId id="289" r:id="rId4"/>
    <p:sldId id="258" r:id="rId5"/>
    <p:sldId id="259" r:id="rId6"/>
    <p:sldId id="283" r:id="rId7"/>
    <p:sldId id="284" r:id="rId8"/>
    <p:sldId id="285" r:id="rId9"/>
    <p:sldId id="286" r:id="rId10"/>
    <p:sldId id="287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" panose="020B0604020202020204" charset="-52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0DDDD2-30F8-47CD-A0CB-0F57DAAD327F}">
          <p14:sldIdLst>
            <p14:sldId id="256"/>
            <p14:sldId id="257"/>
            <p14:sldId id="289"/>
            <p14:sldId id="258"/>
            <p14:sldId id="259"/>
            <p14:sldId id="283"/>
            <p14:sldId id="284"/>
            <p14:sldId id="285"/>
            <p14:sldId id="286"/>
            <p14:sldId id="287"/>
          </p14:sldIdLst>
        </p14:section>
        <p14:section name="Раздел без заголовка" id="{F578B824-C72A-4D6F-AB2B-3FA86B5F94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6EDC76-87A3-433D-B526-1B685AF9C4EA}">
  <a:tblStyle styleId="{D26EDC76-87A3-433D-B526-1B685AF9C4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bfff22e6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bfff22e6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d8ac116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d8ac116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bfff22e6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bfff22e6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ctrTitle"/>
          </p:nvPr>
        </p:nvSpPr>
        <p:spPr>
          <a:xfrm>
            <a:off x="724394" y="1520042"/>
            <a:ext cx="7790213" cy="1750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SzPts val="990"/>
              <a:buNone/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cifico"/>
                <a:cs typeface="Times New Roman" panose="02020603050405020304" pitchFamily="18" charset="0"/>
                <a:sym typeface="Pacifico"/>
              </a:rPr>
              <a:t>Участь психологічної служби у </a:t>
            </a:r>
            <a:r>
              <a:rPr lang="uk-UA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cifico"/>
                <a:cs typeface="Times New Roman" panose="02020603050405020304" pitchFamily="18" charset="0"/>
                <a:sym typeface="Pacifico"/>
              </a:rPr>
              <a:t>проєктній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cifico"/>
                <a:cs typeface="Times New Roman" panose="02020603050405020304" pitchFamily="18" charset="0"/>
                <a:sym typeface="Pacifico"/>
              </a:rPr>
              <a:t> діяльності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Pacifico"/>
              <a:cs typeface="Times New Roman" panose="02020603050405020304" pitchFamily="18" charset="0"/>
              <a:sym typeface="Pacifi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8CD575C-18B6-4E6F-BD61-02B2B249A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581892"/>
            <a:ext cx="7505700" cy="3856834"/>
          </a:xfrm>
        </p:spPr>
        <p:txBody>
          <a:bodyPr/>
          <a:lstStyle/>
          <a:p>
            <a:pPr lvl="0" algn="just">
              <a:buFont typeface="Wingdings" panose="05000000000000000000" pitchFamily="2" charset="2"/>
              <a:buChar char="v"/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представниками чеської гуманітарної організації «Людина в біді» щодо проведення групових та індивідуальних консультацій для учнівської молоді.</a:t>
            </a:r>
          </a:p>
          <a:p>
            <a:pPr marL="146050" lvl="0" indent="0" algn="just">
              <a:buNone/>
            </a:pPr>
            <a:r>
              <a:rPr lang="uk-UA" sz="1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 підтримка учасників освітнього процесу.</a:t>
            </a:r>
          </a:p>
          <a:p>
            <a:pPr marL="146050" lvl="0" indent="0" algn="just">
              <a:buNone/>
            </a:pP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«Зупинка: Я», який спрямований на зміцнення психічного здоров’я, попередження виснаження та відновлення ресурсу.</a:t>
            </a:r>
          </a:p>
          <a:p>
            <a:pPr marL="146050" indent="0" algn="just">
              <a:buNone/>
            </a:pPr>
            <a:r>
              <a:rPr lang="uk-UA" sz="1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комплексної психосоціальної підтримки дорослим  і дітям, навчання фахівців та просвітництво громадськості.</a:t>
            </a:r>
          </a:p>
        </p:txBody>
      </p:sp>
    </p:spTree>
    <p:extLst>
      <p:ext uri="{BB962C8B-B14F-4D97-AF65-F5344CB8AC3E}">
        <p14:creationId xmlns:p14="http://schemas.microsoft.com/office/powerpoint/2010/main" val="80664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>
            <a:spLocks noGrp="1"/>
          </p:cNvSpPr>
          <p:nvPr>
            <p:ph type="title"/>
          </p:nvPr>
        </p:nvSpPr>
        <p:spPr>
          <a:xfrm>
            <a:off x="225631" y="-126010"/>
            <a:ext cx="8668987" cy="1028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SzPts val="990"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і проведення заходів щодо щорічної Всеукраїнської акції   «16 днів проти насильства»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Pacifico"/>
              <a:cs typeface="Times New Roman" panose="02020603050405020304" pitchFamily="18" charset="0"/>
              <a:sym typeface="Pacifico"/>
            </a:endParaRPr>
          </a:p>
        </p:txBody>
      </p:sp>
      <p:sp>
        <p:nvSpPr>
          <p:cNvPr id="216" name="Google Shape;216;p27"/>
          <p:cNvSpPr txBox="1">
            <a:spLocks noGrp="1"/>
          </p:cNvSpPr>
          <p:nvPr>
            <p:ph type="body" idx="1"/>
          </p:nvPr>
        </p:nvSpPr>
        <p:spPr>
          <a:xfrm>
            <a:off x="337200" y="724396"/>
            <a:ext cx="8469600" cy="33607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1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підвищення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рівня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поінформованості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співробітників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та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здобувачів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освіти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про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форми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прояви, причини та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наслідки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домашнього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насильства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та/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або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насильства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за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ознакою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статі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;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розуміння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природи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домашнього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насильства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A2FDD5-544E-4367-8845-5B978CC8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48" y="2404754"/>
            <a:ext cx="3228753" cy="242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A48B42-3228-434F-896E-1B79EF050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90" y="1989819"/>
            <a:ext cx="2275868" cy="236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2CD072-0480-4D89-BD3C-F1B6F2C1C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110" y="2258297"/>
            <a:ext cx="3151690" cy="236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4BDFD-888B-4D4A-A48A-503F6DA6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8" y="261257"/>
            <a:ext cx="8324850" cy="1009403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акції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"16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психологічною службою 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водяться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Безпечна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міграція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протидія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</a:t>
            </a:r>
            <a:r>
              <a:rPr lang="ru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людьми" для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здобувачів освіти</a:t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1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C40D53-2E4C-4E70-982C-44BD5E400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270660"/>
            <a:ext cx="8324850" cy="486889"/>
          </a:xfrm>
        </p:spPr>
        <p:txBody>
          <a:bodyPr>
            <a:noAutofit/>
          </a:bodyPr>
          <a:lstStyle/>
          <a:p>
            <a:pPr marL="603250" lvl="1" indent="0" algn="just">
              <a:buNone/>
            </a:pPr>
            <a:r>
              <a:rPr lang="ru-UA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UA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uk-UA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поширити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людьми,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морального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протидія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насильству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корисних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C25DC4-B840-4FB2-B970-C8F7F49DA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24" y="2466355"/>
            <a:ext cx="2953987" cy="221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1F5D4F-866B-4EC6-94FA-C349A2D8D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0" y="2359476"/>
            <a:ext cx="1821935" cy="242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4DD5ED-4D54-4AA1-8255-649BA3482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420" y="2384712"/>
            <a:ext cx="1821935" cy="242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05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332509" y="298367"/>
            <a:ext cx="8300852" cy="4546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just"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рамках </a:t>
            </a:r>
            <a:r>
              <a:rPr lang="uk-UA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«Підтримка пілотних регіонів щодо просування гендерної рівності», що здійснюється у межах впровадження Програми ЄС: Кращі навички для сучасної України» участь у тренінгах «Впровадження гендерного підходу у системі П(ПТ)О»;</a:t>
            </a:r>
            <a:endParaRPr lang="ru-UA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реалізації обласного </a:t>
            </a:r>
            <a:r>
              <a:rPr lang="uk-UA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«Формування безпечного освітнього середовища» заходів професійної (професійно-технічної) освіти.</a:t>
            </a:r>
            <a:endParaRPr lang="ru-UA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EFB0D-23B7-4D82-B794-EF5D6908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1" y="2333507"/>
            <a:ext cx="3281550" cy="246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ED11E0-8933-4D77-88E2-6112829CF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20" y="2333507"/>
            <a:ext cx="3075709" cy="2448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49D8CB-1C85-435D-8055-43A0A422B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228" y="2333507"/>
            <a:ext cx="1852553" cy="260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xfrm>
            <a:off x="273132" y="-142503"/>
            <a:ext cx="8562110" cy="1215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SzPts val="990"/>
            </a:pPr>
            <a:r>
              <a:rPr lang="uk-UA" sz="1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реалізації ініціативи «Підвищення обізнаності молоді Полтавської області з явищем торгівлі людьми та основними правилами безпечної міграції і працевлаштування в Полтавській області»</a:t>
            </a:r>
            <a:endParaRPr sz="19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Pacifico"/>
              <a:cs typeface="Times New Roman" panose="02020603050405020304" pitchFamily="18" charset="0"/>
              <a:sym typeface="Pacifico"/>
            </a:endParaRPr>
          </a:p>
        </p:txBody>
      </p:sp>
      <p:sp>
        <p:nvSpPr>
          <p:cNvPr id="232" name="Google Shape;232;p29"/>
          <p:cNvSpPr txBox="1">
            <a:spLocks noGrp="1"/>
          </p:cNvSpPr>
          <p:nvPr>
            <p:ph type="body" idx="1"/>
          </p:nvPr>
        </p:nvSpPr>
        <p:spPr>
          <a:xfrm>
            <a:off x="1472293" y="1416308"/>
            <a:ext cx="7505700" cy="35891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dirty="0"/>
              <a:t> </a:t>
            </a:r>
            <a:endParaRPr dirty="0"/>
          </a:p>
        </p:txBody>
      </p:sp>
      <p:pic>
        <p:nvPicPr>
          <p:cNvPr id="2" name="0-02-05-ca65efb600db0b936540660e65f0247d069e6200d43b14780f69ed07b51a7194_cec4cc7113d0689c">
            <a:hlinkClick r:id="" action="ppaction://media"/>
            <a:extLst>
              <a:ext uri="{FF2B5EF4-FFF2-40B4-BE49-F238E27FC236}">
                <a16:creationId xmlns:a16="http://schemas.microsoft.com/office/drawing/2014/main" id="{EBE36A44-0ACB-428C-B405-F23E2A23F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6164" y="2847092"/>
            <a:ext cx="3324805" cy="187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B0E6E4-6935-4F52-9A28-8217A3C08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907" y="2556294"/>
            <a:ext cx="2881335" cy="216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17ECCE-AEE9-40A5-8890-5F3F29F5D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58" y="2571750"/>
            <a:ext cx="2860726" cy="214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4C91FD-7C70-423E-89A0-225518946B32}"/>
              </a:ext>
            </a:extLst>
          </p:cNvPr>
          <p:cNvSpPr/>
          <p:nvPr/>
        </p:nvSpPr>
        <p:spPr>
          <a:xfrm>
            <a:off x="308758" y="1242739"/>
            <a:ext cx="8526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надати учасникам інформацію щодо явища торгівлі людьми, безпечної міграції та працевлаштування; підвищити рівень обізнаності з питань попередження торгівлі людьми;</a:t>
            </a:r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 та відпрацювати отримані навички щодо запобігання потраплянню у ситуацію торгівлі людьми. </a:t>
            </a:r>
            <a:endParaRPr lang="ru-UA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2408D-77EA-4A64-9874-C29472758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59" y="244615"/>
            <a:ext cx="8407205" cy="313526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Всеукраїнській програмі ментального здоров’я «ТИ ЯК?»</a:t>
            </a:r>
            <a:b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1800" dirty="0"/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піклування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ментальне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допоможуть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українцям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дбати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стан.</a:t>
            </a:r>
            <a:endParaRPr lang="ru-UA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814FF-26EC-46B4-B1B0-50B84445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48" y="1525272"/>
            <a:ext cx="2530210" cy="337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36299C-A076-40A8-8624-D8E0185A7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43" y="1525272"/>
            <a:ext cx="2530209" cy="337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3DEB8-9B2C-45D8-A737-1991EB35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781" y="2264732"/>
            <a:ext cx="3520439" cy="171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92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A604533-24F2-4E39-A594-1BF1B883E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753" y="0"/>
            <a:ext cx="8763990" cy="4438725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endParaRPr lang="uk-UA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науковому дослідженні (анкетування) стану психічного здоров'я підлітків під час російського вторгнення, організованому Інститутом психіатрії Київського університету ім. Т. Шевченко;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і проведення інформаційно-просвітницької роботи із запобіганням та протидії торгівлі людьми у рамках Державної цільової соціальної програми протидії торгівлі людьми.</a:t>
            </a:r>
          </a:p>
          <a:p>
            <a:pPr marL="146050" indent="0" algn="just">
              <a:buNone/>
            </a:pPr>
            <a:endParaRPr lang="ru-UA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9D758A-81C4-4E2F-B22D-2725FBC19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294416"/>
            <a:ext cx="1796328" cy="239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F10F38-8F94-48EC-AAA5-E6DC86BCD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952" y="2219361"/>
            <a:ext cx="2368985" cy="177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363740-2353-4155-9AD1-C08942043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" r="476"/>
          <a:stretch/>
        </p:blipFill>
        <p:spPr>
          <a:xfrm>
            <a:off x="6959858" y="2243280"/>
            <a:ext cx="1824964" cy="244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F2EE24-D97A-4FB9-AF2D-53B05A67A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585" y="2219362"/>
            <a:ext cx="2368983" cy="177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57DC2B-1CA3-49A1-8C0E-C04D8A924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820" y="3306829"/>
            <a:ext cx="2125450" cy="163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21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DB66C-0424-4596-B708-A0DE3233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9" y="318835"/>
            <a:ext cx="8701800" cy="963700"/>
          </a:xfrm>
        </p:spPr>
        <p:txBody>
          <a:bodyPr>
            <a:noAutofit/>
          </a:bodyPr>
          <a:lstStyle/>
          <a:p>
            <a:pPr lvl="0" algn="ctr"/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uk-UA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 шляху до безпечної, здорової та задекларованої праці в Україні». Пілотування програм психосоціальної підтримки (ПСП) на робочому місці  </a:t>
            </a:r>
            <a:b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рамках </a:t>
            </a:r>
            <a:r>
              <a:rPr lang="uk-UA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участь у тренінгу для тренерів «Перша психологічна допомога як важлива частина програми психосоціальної підтримки співробітників»; впровадження політики психосоціальної підтримки співробітників та здобувачів освіти у воєнний та післявоєнний час на робочому місці           «З турботою про кожного»</a:t>
            </a:r>
            <a:br>
              <a:rPr lang="ru-UA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696F46-FEBA-4D2A-BD80-82236D4B3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69" y="1785557"/>
            <a:ext cx="8566484" cy="3039108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uk-UA" sz="15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endParaRPr lang="ru-UA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 психологічно безпечне середовище;</a:t>
            </a:r>
            <a:endParaRPr lang="ru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 більш відкритими до розмов про ментальне здоров’я та проблеми психосоціального характеру;</a:t>
            </a:r>
            <a:endParaRPr lang="ru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 рівень знань співробітників та здобувачів освіти щодо методів управління стресом та навичок психологічного відновлення;</a:t>
            </a:r>
            <a:endParaRPr lang="ru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 співробітників і здобувачів освіти навичкам надання першої психологічної допомоги. </a:t>
            </a:r>
            <a:endParaRPr lang="ru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buNone/>
            </a:pPr>
            <a:endParaRPr lang="ru-UA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C5780-AE33-4374-BE1D-A4EB37C3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02" y="3357943"/>
            <a:ext cx="2407878" cy="160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3B3EDA-1A39-4D90-8F6F-6B749051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61" y="3336390"/>
            <a:ext cx="2407878" cy="1605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456F61-1448-4217-B333-F3E6F2606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020" y="3345616"/>
            <a:ext cx="2407878" cy="160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049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A333817-2152-4179-BF7F-2A214B633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811" y="368136"/>
            <a:ext cx="8572378" cy="407059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 у рамках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«ПОРУЧ» за програмою «Діти і війна. Навчання технік зцілення» циклу онлайн-тренінгів для здобувачів освіти. </a:t>
            </a:r>
          </a:p>
          <a:p>
            <a:pPr marL="146050" indent="0" algn="just">
              <a:buNone/>
            </a:pPr>
            <a:r>
              <a:rPr lang="uk-UA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психологічних інструментів плекання стійкості та подолання негативних наслідків впливу війни.</a:t>
            </a:r>
          </a:p>
          <a:p>
            <a:pPr marL="146050" indent="0" algn="just">
              <a:buNone/>
            </a:pPr>
            <a:endParaRPr lang="uk-UA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ADAFC-623B-4B12-81F3-6DFEA672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187" y="1829793"/>
            <a:ext cx="2186434" cy="291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83A326-37C8-4915-8739-FB49A065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36" y="3287417"/>
            <a:ext cx="2328195" cy="174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113B55-F071-47AD-A98D-750E266A9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443" y="1630805"/>
            <a:ext cx="2328194" cy="174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7C0D1B-B30B-44FA-B10E-4F478B5AC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24" y="1797688"/>
            <a:ext cx="1991301" cy="290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8FC42-601F-4E63-8D11-542EF7D94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328" y="1624047"/>
            <a:ext cx="2217825" cy="16633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799747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430</Words>
  <Application>Microsoft Office PowerPoint</Application>
  <PresentationFormat>Экран (16:9)</PresentationFormat>
  <Paragraphs>27</Paragraphs>
  <Slides>10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Times New Roman</vt:lpstr>
      <vt:lpstr>Nunito</vt:lpstr>
      <vt:lpstr>Arial</vt:lpstr>
      <vt:lpstr>Calibri</vt:lpstr>
      <vt:lpstr>Wingdings</vt:lpstr>
      <vt:lpstr>Shift</vt:lpstr>
      <vt:lpstr>Участь психологічної служби у проєктній діяльності</vt:lpstr>
      <vt:lpstr>Організація і проведення заходів щодо щорічної Всеукраїнської акції   «16 днів проти насильства»</vt:lpstr>
      <vt:lpstr>У рамках акції "16 днів проти насильства« психологічною службою проводяться тренінги "Безпечна міграція та протидія торгівлі людьми" для здобувачів освіти   </vt:lpstr>
      <vt:lpstr>Презентация PowerPoint</vt:lpstr>
      <vt:lpstr>Участь у реалізації ініціативи «Підвищення обізнаності молоді Полтавської області з явищем торгівлі людьми та основними правилами безпечної міграції і працевлаштування в Полтавській області»</vt:lpstr>
      <vt:lpstr>Участь у Всеукраїнській програмі ментального здоров’я «ТИ ЯК?»   Мета: сприяти формуванню в суспільстві культури піклування про ментальне здоров'я, дати розуміння та показати інструменти, які допоможуть українцям дбати про свій внутрішній стан.</vt:lpstr>
      <vt:lpstr>Презентация PowerPoint</vt:lpstr>
      <vt:lpstr>Участь у проєкті «На шляху до безпечної, здорової та задекларованої праці в Україні». Пілотування програм психосоціальної підтримки (ПСП) на робочому місці    У рамках проєкту – участь у тренінгу для тренерів «Перша психологічна допомога як важлива частина програми психосоціальної підтримки співробітників»; впровадження політики психосоціальної підтримки співробітників та здобувачів освіти у воєнний та післявоєнний час на робочому місці           «З турботою про кожного»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Виклики сучасного світу. Значення літератури та культури для збереження миру й духовності. Роль вітчизняної перекладацької школи для популяризації світової літератури й формування українського читача. Літературні премії світу.</dc:title>
  <cp:lastModifiedBy>Елеонора Федорівна</cp:lastModifiedBy>
  <cp:revision>78</cp:revision>
  <dcterms:modified xsi:type="dcterms:W3CDTF">2024-03-17T10:33:37Z</dcterms:modified>
</cp:coreProperties>
</file>