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sldIdLst>
    <p:sldId id="256" r:id="rId6"/>
    <p:sldId id="283" r:id="rId7"/>
    <p:sldId id="266" r:id="rId8"/>
    <p:sldId id="267" r:id="rId9"/>
    <p:sldId id="277" r:id="rId10"/>
    <p:sldId id="269" r:id="rId11"/>
    <p:sldId id="271" r:id="rId12"/>
    <p:sldId id="278" r:id="rId13"/>
    <p:sldId id="280" r:id="rId14"/>
    <p:sldId id="282" r:id="rId15"/>
    <p:sldId id="272" r:id="rId16"/>
    <p:sldId id="284" r:id="rId17"/>
    <p:sldId id="257" r:id="rId18"/>
    <p:sldId id="265" r:id="rId19"/>
    <p:sldId id="259" r:id="rId20"/>
    <p:sldId id="260" r:id="rId21"/>
    <p:sldId id="274" r:id="rId22"/>
    <p:sldId id="264" r:id="rId23"/>
    <p:sldId id="28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ресурси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зразки фахових видань</c:v>
                </c:pt>
                <c:pt idx="1">
                  <c:v>розробки з сайтів, блогів</c:v>
                </c:pt>
                <c:pt idx="2">
                  <c:v>рекомендації МОН</c:v>
                </c:pt>
                <c:pt idx="3">
                  <c:v>досвід запозичений у колег</c:v>
                </c:pt>
                <c:pt idx="4">
                  <c:v>спільна робота з колегами</c:v>
                </c:pt>
                <c:pt idx="5">
                  <c:v>власний досвід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17</c:v>
                </c:pt>
                <c:pt idx="1">
                  <c:v>13</c:v>
                </c:pt>
                <c:pt idx="2">
                  <c:v>34</c:v>
                </c:pt>
                <c:pt idx="3">
                  <c:v>11</c:v>
                </c:pt>
                <c:pt idx="4">
                  <c:v>14</c:v>
                </c:pt>
                <c:pt idx="5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3166464"/>
        <c:axId val="183168000"/>
        <c:axId val="0"/>
      </c:bar3DChart>
      <c:catAx>
        <c:axId val="183166464"/>
        <c:scaling>
          <c:orientation val="minMax"/>
        </c:scaling>
        <c:delete val="0"/>
        <c:axPos val="b"/>
        <c:majorTickMark val="out"/>
        <c:minorTickMark val="none"/>
        <c:tickLblPos val="nextTo"/>
        <c:crossAx val="183168000"/>
        <c:crosses val="autoZero"/>
        <c:auto val="1"/>
        <c:lblAlgn val="ctr"/>
        <c:lblOffset val="100"/>
        <c:noMultiLvlLbl val="0"/>
      </c:catAx>
      <c:valAx>
        <c:axId val="183168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31664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5758378379413784E-2"/>
          <c:y val="0.1206703954518102"/>
          <c:w val="0.79581148071670182"/>
          <c:h val="0.4227906835756818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опитування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подалання психологчного бар'єру</c:v>
                </c:pt>
                <c:pt idx="1">
                  <c:v>використання сучасних освітніх технологій</c:v>
                </c:pt>
                <c:pt idx="2">
                  <c:v>безпечне освітнє середовище</c:v>
                </c:pt>
                <c:pt idx="3">
                  <c:v>індивідуальна робота</c:v>
                </c:pt>
                <c:pt idx="4">
                  <c:v>формувальне оцінювання</c:v>
                </c:pt>
                <c:pt idx="5">
                  <c:v>ні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11</c:v>
                </c:pt>
                <c:pt idx="2">
                  <c:v>4</c:v>
                </c:pt>
                <c:pt idx="3">
                  <c:v>5</c:v>
                </c:pt>
                <c:pt idx="4">
                  <c:v>2</c:v>
                </c:pt>
                <c:pt idx="5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9246720"/>
        <c:axId val="129248256"/>
        <c:axId val="0"/>
      </c:bar3DChart>
      <c:catAx>
        <c:axId val="129246720"/>
        <c:scaling>
          <c:orientation val="minMax"/>
        </c:scaling>
        <c:delete val="0"/>
        <c:axPos val="b"/>
        <c:majorTickMark val="out"/>
        <c:minorTickMark val="none"/>
        <c:tickLblPos val="nextTo"/>
        <c:crossAx val="129248256"/>
        <c:crosses val="autoZero"/>
        <c:auto val="1"/>
        <c:lblAlgn val="ctr"/>
        <c:lblOffset val="100"/>
        <c:noMultiLvlLbl val="0"/>
      </c:catAx>
      <c:valAx>
        <c:axId val="129248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246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818096360940734"/>
          <c:y val="0.71333691841579783"/>
          <c:w val="0.23573733665608035"/>
          <c:h val="6.5144091873912874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форми підтримки студентів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деференційований підхід</c:v>
                </c:pt>
                <c:pt idx="1">
                  <c:v>адаптований освіиній матеріал</c:v>
                </c:pt>
                <c:pt idx="2">
                  <c:v>індивідуальні консультації</c:v>
                </c:pt>
                <c:pt idx="3">
                  <c:v>створення емоційного клімату</c:v>
                </c:pt>
                <c:pt idx="4">
                  <c:v>згідно посадових обов'язків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</c:v>
                </c:pt>
                <c:pt idx="1">
                  <c:v>12</c:v>
                </c:pt>
                <c:pt idx="2">
                  <c:v>24</c:v>
                </c:pt>
                <c:pt idx="3">
                  <c:v>11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9294720"/>
        <c:axId val="129296256"/>
        <c:axId val="0"/>
      </c:bar3DChart>
      <c:catAx>
        <c:axId val="129294720"/>
        <c:scaling>
          <c:orientation val="minMax"/>
        </c:scaling>
        <c:delete val="0"/>
        <c:axPos val="l"/>
        <c:majorTickMark val="out"/>
        <c:minorTickMark val="none"/>
        <c:tickLblPos val="nextTo"/>
        <c:crossAx val="129296256"/>
        <c:crosses val="autoZero"/>
        <c:auto val="1"/>
        <c:lblAlgn val="ctr"/>
        <c:lblOffset val="100"/>
        <c:noMultiLvlLbl val="0"/>
      </c:catAx>
      <c:valAx>
        <c:axId val="12929625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292947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форми</c:v>
                </c:pt>
              </c:strCache>
            </c:strRef>
          </c:tx>
          <c:cat>
            <c:strRef>
              <c:f>Лист1!$A$2:$A$8</c:f>
              <c:strCache>
                <c:ptCount val="7"/>
                <c:pt idx="0">
                  <c:v>курси ППО</c:v>
                </c:pt>
                <c:pt idx="1">
                  <c:v>онлайн-курси</c:v>
                </c:pt>
                <c:pt idx="2">
                  <c:v>самоосвіта</c:v>
                </c:pt>
                <c:pt idx="3">
                  <c:v>вебінари</c:v>
                </c:pt>
                <c:pt idx="4">
                  <c:v>тренінги</c:v>
                </c:pt>
                <c:pt idx="5">
                  <c:v>методичні семінари</c:v>
                </c:pt>
                <c:pt idx="6">
                  <c:v>конференції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30</c:v>
                </c:pt>
                <c:pt idx="1">
                  <c:v>27</c:v>
                </c:pt>
                <c:pt idx="2">
                  <c:v>32</c:v>
                </c:pt>
                <c:pt idx="3">
                  <c:v>20</c:v>
                </c:pt>
                <c:pt idx="4">
                  <c:v>16</c:v>
                </c:pt>
                <c:pt idx="5">
                  <c:v>12</c:v>
                </c:pt>
                <c:pt idx="6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опитування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0"/>
                <c:pt idx="0">
                  <c:v>законодавче забезпечення освітнього процесу</c:v>
                </c:pt>
                <c:pt idx="1">
                  <c:v>методичні аспекти викладання предметів</c:v>
                </c:pt>
                <c:pt idx="2">
                  <c:v>організація інклюзивної форми навчання</c:v>
                </c:pt>
                <c:pt idx="3">
                  <c:v>форми організації освітнього процесу</c:v>
                </c:pt>
                <c:pt idx="4">
                  <c:v>прояви девіантної поведнки</c:v>
                </c:pt>
                <c:pt idx="5">
                  <c:v>психологічні особливості різних вікових категорій</c:v>
                </c:pt>
                <c:pt idx="6">
                  <c:v>безпечне освтнє середовище</c:v>
                </c:pt>
                <c:pt idx="7">
                  <c:v>формування громадянської позиції</c:v>
                </c:pt>
                <c:pt idx="8">
                  <c:v>використання інформацйно-комунікаційних технологій</c:v>
                </c:pt>
                <c:pt idx="9">
                  <c:v>ділове українське мовлення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0"/>
                <c:pt idx="0">
                  <c:v>5</c:v>
                </c:pt>
                <c:pt idx="1">
                  <c:v>19</c:v>
                </c:pt>
                <c:pt idx="2">
                  <c:v>14</c:v>
                </c:pt>
                <c:pt idx="3">
                  <c:v>10</c:v>
                </c:pt>
                <c:pt idx="4">
                  <c:v>4</c:v>
                </c:pt>
                <c:pt idx="5">
                  <c:v>14</c:v>
                </c:pt>
                <c:pt idx="6">
                  <c:v>10</c:v>
                </c:pt>
                <c:pt idx="7">
                  <c:v>7</c:v>
                </c:pt>
                <c:pt idx="8">
                  <c:v>31</c:v>
                </c:pt>
                <c:pt idx="9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0979840"/>
        <c:axId val="231003264"/>
      </c:barChart>
      <c:catAx>
        <c:axId val="230979840"/>
        <c:scaling>
          <c:orientation val="minMax"/>
        </c:scaling>
        <c:delete val="0"/>
        <c:axPos val="l"/>
        <c:majorTickMark val="out"/>
        <c:minorTickMark val="none"/>
        <c:tickLblPos val="nextTo"/>
        <c:crossAx val="231003264"/>
        <c:crosses val="autoZero"/>
        <c:auto val="1"/>
        <c:lblAlgn val="ctr"/>
        <c:lblOffset val="100"/>
        <c:noMultiLvlLbl val="0"/>
      </c:catAx>
      <c:valAx>
        <c:axId val="23100326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09798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викладачі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публікації на сайті РЦПТО№1 -16</c:v>
                </c:pt>
                <c:pt idx="1">
                  <c:v>публікації в блогах - 6</c:v>
                </c:pt>
                <c:pt idx="2">
                  <c:v>виступи на конференціях, вебінарах - 16</c:v>
                </c:pt>
                <c:pt idx="3">
                  <c:v>публкації у фахових виданнях - 16</c:v>
                </c:pt>
                <c:pt idx="4">
                  <c:v>публікації на освітніхонлайн платформах - 9</c:v>
                </c:pt>
                <c:pt idx="5">
                  <c:v>не маю публікацій - 6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16</c:v>
                </c:pt>
                <c:pt idx="1">
                  <c:v>6</c:v>
                </c:pt>
                <c:pt idx="2">
                  <c:v>16</c:v>
                </c:pt>
                <c:pt idx="3">
                  <c:v>16</c:v>
                </c:pt>
                <c:pt idx="4">
                  <c:v>9</c:v>
                </c:pt>
                <c:pt idx="5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Умови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так</c:v>
                </c:pt>
                <c:pt idx="1">
                  <c:v>переважно так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32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3268736"/>
        <c:axId val="233270272"/>
        <c:axId val="0"/>
      </c:bar3DChart>
      <c:catAx>
        <c:axId val="233268736"/>
        <c:scaling>
          <c:orientation val="minMax"/>
        </c:scaling>
        <c:delete val="0"/>
        <c:axPos val="b"/>
        <c:majorTickMark val="out"/>
        <c:minorTickMark val="none"/>
        <c:tickLblPos val="nextTo"/>
        <c:crossAx val="233270272"/>
        <c:crosses val="autoZero"/>
        <c:auto val="1"/>
        <c:lblAlgn val="ctr"/>
        <c:lblOffset val="100"/>
        <c:noMultiLvlLbl val="0"/>
      </c:catAx>
      <c:valAx>
        <c:axId val="233270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32687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перешкоди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недостатня матеріально-технічна база</c:v>
                </c:pt>
                <c:pt idx="1">
                  <c:v>жодних перешкод</c:v>
                </c:pt>
                <c:pt idx="2">
                  <c:v>відсутність інтерактивної дошки</c:v>
                </c:pt>
                <c:pt idx="3">
                  <c:v>брак часу</c:v>
                </c:pt>
                <c:pt idx="4">
                  <c:v>війна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6</c:v>
                </c:pt>
                <c:pt idx="1">
                  <c:v>25</c:v>
                </c:pt>
                <c:pt idx="2">
                  <c:v>5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4910080"/>
        <c:axId val="234911616"/>
      </c:barChart>
      <c:catAx>
        <c:axId val="234910080"/>
        <c:scaling>
          <c:orientation val="minMax"/>
        </c:scaling>
        <c:delete val="0"/>
        <c:axPos val="l"/>
        <c:majorTickMark val="out"/>
        <c:minorTickMark val="none"/>
        <c:tickLblPos val="nextTo"/>
        <c:crossAx val="234911616"/>
        <c:crosses val="autoZero"/>
        <c:auto val="1"/>
        <c:lblAlgn val="ctr"/>
        <c:lblOffset val="100"/>
        <c:noMultiLvlLbl val="0"/>
      </c:catAx>
      <c:valAx>
        <c:axId val="23491161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2349100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форми роботи</c:v>
                </c:pt>
              </c:strCache>
            </c:strRef>
          </c:tx>
          <c:invertIfNegative val="0"/>
          <c:cat>
            <c:strRef>
              <c:f>Лист1!$A$2:$A$9</c:f>
              <c:strCache>
                <c:ptCount val="8"/>
                <c:pt idx="0">
                  <c:v>прозоре оцінювання</c:v>
                </c:pt>
                <c:pt idx="1">
                  <c:v>дотримюсь вимог законодавства</c:v>
                </c:pt>
                <c:pt idx="2">
                  <c:v>створення авторських завдань</c:v>
                </c:pt>
                <c:pt idx="3">
                  <c:v>перевірка на плагіат</c:v>
                </c:pt>
                <c:pt idx="4">
                  <c:v>вказую джерела інформації</c:v>
                </c:pt>
                <c:pt idx="5">
                  <c:v>запобігаю списуванню</c:v>
                </c:pt>
                <c:pt idx="6">
                  <c:v>створені прозорі кретерії оцінювання</c:v>
                </c:pt>
                <c:pt idx="7">
                  <c:v>нічого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7</c:v>
                </c:pt>
                <c:pt idx="4">
                  <c:v>6</c:v>
                </c:pt>
                <c:pt idx="5">
                  <c:v>3</c:v>
                </c:pt>
                <c:pt idx="6">
                  <c:v>9</c:v>
                </c:pt>
                <c:pt idx="7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235340544"/>
        <c:axId val="235342080"/>
        <c:axId val="0"/>
      </c:bar3DChart>
      <c:catAx>
        <c:axId val="235340544"/>
        <c:scaling>
          <c:orientation val="minMax"/>
        </c:scaling>
        <c:delete val="0"/>
        <c:axPos val="b"/>
        <c:majorTickMark val="out"/>
        <c:minorTickMark val="none"/>
        <c:tickLblPos val="nextTo"/>
        <c:crossAx val="235342080"/>
        <c:crosses val="autoZero"/>
        <c:auto val="1"/>
        <c:lblAlgn val="ctr"/>
        <c:lblOffset val="100"/>
        <c:noMultiLvlLbl val="0"/>
      </c:catAx>
      <c:valAx>
        <c:axId val="23534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534054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519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0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621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13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167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112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0269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715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437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6950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327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7542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831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74199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86919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1892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12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20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1857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2753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5237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2271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4034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654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80347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83125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4963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53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0404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530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88011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0448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81772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992643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0870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28755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7611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414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92206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9107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24271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9308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3992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1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DEECD1F-70E9-4EAD-8E99-959C72FB1CEE}" type="datetimeFigureOut">
              <a:rPr lang="ru-RU" smtClean="0"/>
              <a:t>29.06.2026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0534C8-A78E-445F-9DD3-EE1637F8C9A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7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63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20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29.06.2026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43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8028384" cy="3528392"/>
          </a:xfrm>
        </p:spPr>
        <p:txBody>
          <a:bodyPr>
            <a:noAutofit/>
          </a:bodyPr>
          <a:lstStyle/>
          <a:p>
            <a:r>
              <a:rPr lang="ru-RU" sz="4000" dirty="0" err="1" smtClean="0">
                <a:solidFill>
                  <a:schemeClr val="accent3"/>
                </a:solidFill>
              </a:rPr>
              <a:t>Самооцінювання</a:t>
            </a:r>
            <a:r>
              <a:rPr lang="ru-RU" sz="4000" dirty="0" smtClean="0">
                <a:solidFill>
                  <a:schemeClr val="accent3"/>
                </a:solidFill>
              </a:rPr>
              <a:t> за     </a:t>
            </a:r>
            <a:r>
              <a:rPr lang="ru-RU" sz="4000" dirty="0" err="1" smtClean="0">
                <a:solidFill>
                  <a:schemeClr val="accent3"/>
                </a:solidFill>
              </a:rPr>
              <a:t>напрямом</a:t>
            </a:r>
            <a:r>
              <a:rPr lang="ru-RU" sz="4000" dirty="0" smtClean="0">
                <a:solidFill>
                  <a:schemeClr val="accent3"/>
                </a:solidFill>
              </a:rPr>
              <a:t>: </a:t>
            </a:r>
            <a:br>
              <a:rPr lang="ru-RU" sz="4000" dirty="0" smtClean="0">
                <a:solidFill>
                  <a:schemeClr val="accent3"/>
                </a:solidFill>
              </a:rPr>
            </a:br>
            <a:r>
              <a:rPr lang="ru-RU" sz="4000" dirty="0" smtClean="0">
                <a:solidFill>
                  <a:schemeClr val="accent3"/>
                </a:solidFill>
              </a:rPr>
              <a:t>«</a:t>
            </a:r>
            <a:r>
              <a:rPr lang="ru-RU" sz="4000" dirty="0" err="1" smtClean="0">
                <a:solidFill>
                  <a:schemeClr val="accent3"/>
                </a:solidFill>
              </a:rPr>
              <a:t>Педагогічна</a:t>
            </a:r>
            <a:r>
              <a:rPr lang="ru-RU" sz="4000" dirty="0" smtClean="0">
                <a:solidFill>
                  <a:schemeClr val="accent3"/>
                </a:solidFill>
              </a:rPr>
              <a:t> </a:t>
            </a:r>
            <a:r>
              <a:rPr lang="uk-UA" sz="4000" dirty="0" smtClean="0">
                <a:solidFill>
                  <a:schemeClr val="accent3"/>
                </a:solidFill>
              </a:rPr>
              <a:t>діяльність</a:t>
            </a:r>
            <a:r>
              <a:rPr lang="ru-RU" sz="4000" dirty="0" smtClean="0">
                <a:solidFill>
                  <a:schemeClr val="accent3"/>
                </a:solidFill>
              </a:rPr>
              <a:t> </a:t>
            </a:r>
            <a:r>
              <a:rPr lang="ru-RU" sz="4000" dirty="0" err="1" smtClean="0">
                <a:solidFill>
                  <a:schemeClr val="accent3"/>
                </a:solidFill>
              </a:rPr>
              <a:t>педагогічних</a:t>
            </a:r>
            <a:r>
              <a:rPr lang="ru-RU" sz="4000" dirty="0" smtClean="0">
                <a:solidFill>
                  <a:schemeClr val="accent3"/>
                </a:solidFill>
              </a:rPr>
              <a:t> </a:t>
            </a:r>
            <a:r>
              <a:rPr lang="ru-RU" sz="4000" dirty="0" err="1" smtClean="0">
                <a:solidFill>
                  <a:schemeClr val="accent3"/>
                </a:solidFill>
              </a:rPr>
              <a:t>працівників</a:t>
            </a:r>
            <a:r>
              <a:rPr lang="ru-RU" sz="4000" dirty="0" smtClean="0">
                <a:solidFill>
                  <a:schemeClr val="accent3"/>
                </a:solidFill>
              </a:rPr>
              <a:t>»</a:t>
            </a:r>
            <a:br>
              <a:rPr lang="ru-RU" sz="4000" dirty="0" smtClean="0">
                <a:solidFill>
                  <a:schemeClr val="accent3"/>
                </a:solidFill>
              </a:rPr>
            </a:br>
            <a:r>
              <a:rPr lang="ru-RU" sz="4000" dirty="0">
                <a:solidFill>
                  <a:schemeClr val="accent3"/>
                </a:solidFill>
              </a:rPr>
              <a:t> </a:t>
            </a:r>
            <a:r>
              <a:rPr lang="ru-RU" sz="4000" dirty="0" smtClean="0">
                <a:solidFill>
                  <a:schemeClr val="accent3"/>
                </a:solidFill>
              </a:rPr>
              <a:t>      </a:t>
            </a:r>
            <a:endParaRPr lang="ru-RU" sz="4000" dirty="0">
              <a:solidFill>
                <a:schemeClr val="accent3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5733256"/>
            <a:ext cx="6172200" cy="801942"/>
          </a:xfrm>
        </p:spPr>
        <p:txBody>
          <a:bodyPr/>
          <a:lstStyle/>
          <a:p>
            <a:r>
              <a:rPr lang="ru-RU" dirty="0" smtClean="0"/>
              <a:t>Заступник директора з НР : </a:t>
            </a:r>
            <a:r>
              <a:rPr lang="ru-RU" dirty="0" err="1" smtClean="0"/>
              <a:t>Інна</a:t>
            </a:r>
            <a:r>
              <a:rPr lang="ru-RU" dirty="0" smtClean="0"/>
              <a:t> КРИНИЦИНА</a:t>
            </a:r>
          </a:p>
          <a:p>
            <a:r>
              <a:rPr lang="ru-RU" dirty="0" smtClean="0"/>
              <a:t>                                     2026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06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79512" y="1112838"/>
            <a:ext cx="8712968" cy="4692426"/>
            <a:chOff x="1017588" y="1112838"/>
            <a:chExt cx="7107237" cy="3228975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17588" y="1112838"/>
              <a:ext cx="7107237" cy="3228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Прямоугольник 4"/>
            <p:cNvSpPr/>
            <p:nvPr/>
          </p:nvSpPr>
          <p:spPr>
            <a:xfrm>
              <a:off x="5940152" y="1161594"/>
              <a:ext cx="2016224" cy="43204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1855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81" y="0"/>
            <a:ext cx="8784976" cy="1143000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chemeClr val="accent3"/>
                </a:solidFill>
              </a:rPr>
              <a:t>Підвищення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професійного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рівня</a:t>
            </a:r>
            <a:r>
              <a:rPr lang="ru-RU" b="1" dirty="0" smtClean="0">
                <a:solidFill>
                  <a:schemeClr val="accent3"/>
                </a:solidFill>
              </a:rPr>
              <a:t> і </a:t>
            </a:r>
            <a:r>
              <a:rPr lang="ru-RU" b="1" dirty="0" err="1" smtClean="0">
                <a:solidFill>
                  <a:schemeClr val="accent3"/>
                </a:solidFill>
              </a:rPr>
              <a:t>педагогічної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майстерності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9440" y="1124744"/>
            <a:ext cx="87326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Педагогічні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працівники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різноманітні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види</a:t>
            </a:r>
            <a:r>
              <a:rPr lang="ru-RU" sz="2000" dirty="0" smtClean="0"/>
              <a:t> і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підвищення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кваліфікації</a:t>
            </a:r>
            <a:r>
              <a:rPr lang="ru-RU" sz="2000" dirty="0" smtClean="0"/>
              <a:t>, а </a:t>
            </a:r>
            <a:r>
              <a:rPr lang="ru-RU" sz="2000" dirty="0" err="1" smtClean="0"/>
              <a:t>саме</a:t>
            </a:r>
            <a:r>
              <a:rPr lang="ru-RU" sz="2000" dirty="0" smtClean="0"/>
              <a:t>: </a:t>
            </a:r>
            <a:r>
              <a:rPr lang="ru-RU" sz="2000" dirty="0" err="1" smtClean="0"/>
              <a:t>курси</a:t>
            </a:r>
            <a:r>
              <a:rPr lang="ru-RU" sz="2000" dirty="0" smtClean="0"/>
              <a:t> </a:t>
            </a:r>
            <a:r>
              <a:rPr lang="ru-RU" sz="2000" dirty="0" err="1" smtClean="0"/>
              <a:t>ППО,тренінги</a:t>
            </a:r>
            <a:r>
              <a:rPr lang="ru-RU" sz="2000" dirty="0" smtClean="0"/>
              <a:t>, </a:t>
            </a:r>
            <a:r>
              <a:rPr lang="ru-RU" sz="2000" dirty="0" err="1" smtClean="0"/>
              <a:t>майстер-класи</a:t>
            </a:r>
            <a:r>
              <a:rPr lang="ru-RU" sz="2000" dirty="0" smtClean="0"/>
              <a:t>, </a:t>
            </a:r>
            <a:r>
              <a:rPr lang="ru-RU" sz="2000" dirty="0" err="1" smtClean="0"/>
              <a:t>вебінари</a:t>
            </a:r>
            <a:r>
              <a:rPr lang="ru-RU" sz="2000" dirty="0" smtClean="0"/>
              <a:t>, онлайн </a:t>
            </a:r>
            <a:r>
              <a:rPr lang="ru-RU" sz="2000" dirty="0" err="1" smtClean="0"/>
              <a:t>курси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Педагогічні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працівники</a:t>
            </a:r>
            <a:r>
              <a:rPr lang="ru-RU" sz="2000" dirty="0" smtClean="0"/>
              <a:t>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обирають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різні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форми</a:t>
            </a:r>
            <a:r>
              <a:rPr lang="ru-RU" sz="2000" dirty="0" smtClean="0"/>
              <a:t> і </a:t>
            </a:r>
            <a:r>
              <a:rPr lang="ru-RU" sz="2000" dirty="0" err="1" smtClean="0"/>
              <a:t>види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підвищення</a:t>
            </a:r>
            <a:r>
              <a:rPr lang="ru-RU" sz="2000" dirty="0" smtClean="0"/>
              <a:t> </a:t>
            </a:r>
          </a:p>
          <a:p>
            <a:r>
              <a:rPr lang="ru-RU" sz="2000" dirty="0" err="1"/>
              <a:t>к</a:t>
            </a:r>
            <a:r>
              <a:rPr lang="ru-RU" sz="2000" dirty="0" err="1" smtClean="0"/>
              <a:t>валіфікації</a:t>
            </a:r>
            <a:r>
              <a:rPr lang="ru-RU" sz="2000" dirty="0" smtClean="0"/>
              <a:t>  - 90%;</a:t>
            </a:r>
          </a:p>
          <a:p>
            <a:r>
              <a:rPr lang="ru-RU" sz="2000" dirty="0" err="1" smtClean="0"/>
              <a:t>Викладачі</a:t>
            </a:r>
            <a:r>
              <a:rPr lang="ru-RU" sz="2000" dirty="0" smtClean="0"/>
              <a:t> </a:t>
            </a:r>
            <a:r>
              <a:rPr lang="ru-RU" sz="2000" dirty="0" err="1" smtClean="0"/>
              <a:t>беруть</a:t>
            </a:r>
            <a:r>
              <a:rPr lang="ru-RU" sz="2000" dirty="0" smtClean="0"/>
              <a:t> участь в </a:t>
            </a:r>
            <a:r>
              <a:rPr lang="ru-RU" sz="2000" dirty="0" err="1" smtClean="0"/>
              <a:t>інноваційній</a:t>
            </a:r>
            <a:r>
              <a:rPr lang="ru-RU" sz="2000" dirty="0" smtClean="0"/>
              <a:t> </a:t>
            </a:r>
            <a:r>
              <a:rPr lang="ru-RU" sz="2000" dirty="0" err="1" smtClean="0"/>
              <a:t>роботі</a:t>
            </a:r>
            <a:r>
              <a:rPr lang="ru-RU" sz="2000" dirty="0" smtClean="0"/>
              <a:t>, </a:t>
            </a:r>
            <a:r>
              <a:rPr lang="ru-RU" sz="2000" dirty="0" err="1" smtClean="0"/>
              <a:t>реалізують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проєкти</a:t>
            </a:r>
            <a:r>
              <a:rPr lang="ru-RU" sz="2000" dirty="0" smtClean="0"/>
              <a:t> – 40%;</a:t>
            </a:r>
          </a:p>
          <a:p>
            <a:r>
              <a:rPr lang="ru-RU" sz="2000" dirty="0" err="1" smtClean="0"/>
              <a:t>Поширення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педагогічного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досвіду</a:t>
            </a:r>
            <a:r>
              <a:rPr lang="ru-RU" sz="2000" dirty="0" smtClean="0"/>
              <a:t>  - 83%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824" y="3679978"/>
            <a:ext cx="844461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</a:rPr>
              <a:t>Виявлені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недоліки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17% - </a:t>
            </a:r>
            <a:r>
              <a:rPr lang="ru-RU" sz="2400" b="1" dirty="0" err="1" smtClean="0">
                <a:solidFill>
                  <a:srgbClr val="FF0000"/>
                </a:solidFill>
              </a:rPr>
              <a:t>викладачів</a:t>
            </a:r>
            <a:r>
              <a:rPr lang="ru-RU" sz="2400" b="1" dirty="0" smtClean="0">
                <a:solidFill>
                  <a:srgbClr val="FF0000"/>
                </a:solidFill>
              </a:rPr>
              <a:t> не </a:t>
            </a:r>
            <a:r>
              <a:rPr lang="ru-RU" sz="2400" b="1" dirty="0" err="1" smtClean="0">
                <a:solidFill>
                  <a:srgbClr val="FF0000"/>
                </a:solidFill>
              </a:rPr>
              <a:t>мають</a:t>
            </a:r>
            <a:r>
              <a:rPr lang="ru-RU" sz="2400" b="1" dirty="0" smtClean="0">
                <a:solidFill>
                  <a:srgbClr val="FF0000"/>
                </a:solidFill>
              </a:rPr>
              <a:t>  </a:t>
            </a:r>
            <a:r>
              <a:rPr lang="ru-RU" sz="2400" b="1" dirty="0" err="1" smtClean="0">
                <a:solidFill>
                  <a:srgbClr val="FF0000"/>
                </a:solidFill>
              </a:rPr>
              <a:t>публікацій</a:t>
            </a:r>
            <a:r>
              <a:rPr lang="ru-RU" sz="2400" b="1" dirty="0" smtClean="0">
                <a:solidFill>
                  <a:srgbClr val="FF0000"/>
                </a:solidFill>
              </a:rPr>
              <a:t> ;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26% - не </a:t>
            </a:r>
            <a:r>
              <a:rPr lang="ru-RU" sz="2400" b="1" dirty="0" err="1" smtClean="0">
                <a:solidFill>
                  <a:srgbClr val="FF0000"/>
                </a:solidFill>
              </a:rPr>
              <a:t>використовують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взаємовідвідування</a:t>
            </a:r>
            <a:r>
              <a:rPr lang="ru-RU" sz="2400" b="1" dirty="0" smtClean="0">
                <a:solidFill>
                  <a:srgbClr val="FF0000"/>
                </a:solidFill>
              </a:rPr>
              <a:t> як форму </a:t>
            </a:r>
            <a:r>
              <a:rPr lang="ru-RU" sz="2400" b="1" dirty="0" err="1" smtClean="0">
                <a:solidFill>
                  <a:srgbClr val="FF0000"/>
                </a:solidFill>
              </a:rPr>
              <a:t>підвищення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професійного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рівня</a:t>
            </a:r>
            <a:r>
              <a:rPr lang="ru-RU" sz="2400" b="1" dirty="0" smtClean="0">
                <a:solidFill>
                  <a:srgbClr val="FF0000"/>
                </a:solidFill>
              </a:rPr>
              <a:t>;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31% -  </a:t>
            </a:r>
            <a:r>
              <a:rPr lang="ru-RU" sz="2400" b="1" dirty="0" err="1">
                <a:solidFill>
                  <a:srgbClr val="FF0000"/>
                </a:solidFill>
              </a:rPr>
              <a:t>в</a:t>
            </a:r>
            <a:r>
              <a:rPr lang="ru-RU" sz="2400" b="1" dirty="0" err="1" smtClean="0">
                <a:solidFill>
                  <a:srgbClr val="FF0000"/>
                </a:solidFill>
              </a:rPr>
              <a:t>ідсутня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системність</a:t>
            </a:r>
            <a:r>
              <a:rPr lang="ru-RU" sz="2400" b="1" dirty="0" smtClean="0">
                <a:solidFill>
                  <a:srgbClr val="FF0000"/>
                </a:solidFill>
              </a:rPr>
              <a:t> у </a:t>
            </a:r>
            <a:r>
              <a:rPr lang="ru-RU" sz="2400" b="1" dirty="0" err="1" smtClean="0">
                <a:solidFill>
                  <a:srgbClr val="FF0000"/>
                </a:solidFill>
              </a:rPr>
              <a:t>проходженні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курсів</a:t>
            </a:r>
            <a:r>
              <a:rPr lang="ru-RU" sz="2400" b="1" dirty="0" smtClean="0">
                <a:solidFill>
                  <a:srgbClr val="FF0000"/>
                </a:solidFill>
              </a:rPr>
              <a:t> та </a:t>
            </a:r>
            <a:r>
              <a:rPr lang="ru-RU" sz="2400" b="1" dirty="0" err="1" smtClean="0">
                <a:solidFill>
                  <a:srgbClr val="FF0000"/>
                </a:solidFill>
              </a:rPr>
              <a:t>підвищення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кваліфікації</a:t>
            </a:r>
            <a:r>
              <a:rPr lang="ru-RU" sz="24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30% -  не систематично </a:t>
            </a:r>
            <a:r>
              <a:rPr lang="ru-RU" sz="2400" b="1" dirty="0" err="1" smtClean="0">
                <a:solidFill>
                  <a:srgbClr val="FF0000"/>
                </a:solidFill>
              </a:rPr>
              <a:t>проводять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відкриті</a:t>
            </a:r>
            <a:r>
              <a:rPr lang="ru-RU" sz="2400" b="1" dirty="0" smtClean="0">
                <a:solidFill>
                  <a:srgbClr val="FF0000"/>
                </a:solidFill>
              </a:rPr>
              <a:t> уроки.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230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 err="1" smtClean="0">
                <a:solidFill>
                  <a:schemeClr val="accent3"/>
                </a:solidFill>
              </a:rPr>
              <a:t>Форми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ru-RU" sz="3200" b="1" dirty="0" err="1">
                <a:solidFill>
                  <a:schemeClr val="accent3"/>
                </a:solidFill>
              </a:rPr>
              <a:t>п</a:t>
            </a:r>
            <a:r>
              <a:rPr lang="ru-RU" sz="3200" b="1" dirty="0" err="1" smtClean="0">
                <a:solidFill>
                  <a:schemeClr val="accent3"/>
                </a:solidFill>
              </a:rPr>
              <a:t>ідвищення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ru-RU" sz="3200" b="1" dirty="0" err="1" smtClean="0">
                <a:solidFill>
                  <a:schemeClr val="accent3"/>
                </a:solidFill>
              </a:rPr>
              <a:t>кваліфікації</a:t>
            </a:r>
            <a:endParaRPr lang="ru-RU" sz="3200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68560598"/>
              </p:ext>
            </p:extLst>
          </p:nvPr>
        </p:nvGraphicFramePr>
        <p:xfrm>
          <a:off x="179512" y="908720"/>
          <a:ext cx="8568952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37233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49006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3"/>
                </a:solidFill>
              </a:rPr>
              <a:t>Тематика </a:t>
            </a:r>
            <a:r>
              <a:rPr lang="ru-RU" sz="3200" b="1" dirty="0" err="1" smtClean="0">
                <a:solidFill>
                  <a:schemeClr val="accent3"/>
                </a:solidFill>
              </a:rPr>
              <a:t>професйного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ru-RU" sz="3200" b="1" dirty="0" err="1" smtClean="0">
                <a:solidFill>
                  <a:schemeClr val="accent3"/>
                </a:solidFill>
              </a:rPr>
              <a:t>зростання</a:t>
            </a:r>
            <a:endParaRPr lang="ru-RU" sz="3200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86297445"/>
              </p:ext>
            </p:extLst>
          </p:nvPr>
        </p:nvGraphicFramePr>
        <p:xfrm>
          <a:off x="251520" y="836712"/>
          <a:ext cx="8496944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4817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568952" cy="90872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/>
              <a:t>Поширення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власного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педагогічного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досвіду</a:t>
            </a:r>
            <a:endParaRPr lang="ru-RU" sz="2800" b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345856314"/>
              </p:ext>
            </p:extLst>
          </p:nvPr>
        </p:nvGraphicFramePr>
        <p:xfrm>
          <a:off x="323528" y="908720"/>
          <a:ext cx="835292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8152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784976" cy="141763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accent3"/>
                </a:solidFill>
              </a:rPr>
              <a:t>Створені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умови</a:t>
            </a:r>
            <a:r>
              <a:rPr lang="ru-RU" b="1" dirty="0" smtClean="0">
                <a:solidFill>
                  <a:schemeClr val="accent3"/>
                </a:solidFill>
              </a:rPr>
              <a:t> для </a:t>
            </a:r>
            <a:r>
              <a:rPr lang="ru-RU" b="1" dirty="0" err="1" smtClean="0">
                <a:solidFill>
                  <a:schemeClr val="accent3"/>
                </a:solidFill>
              </a:rPr>
              <a:t>постійного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підвищення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кваліфікації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педагогічних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працівників</a:t>
            </a:r>
            <a:r>
              <a:rPr lang="ru-RU" b="1" dirty="0" smtClean="0">
                <a:solidFill>
                  <a:schemeClr val="accent3"/>
                </a:solidFill>
              </a:rPr>
              <a:t>, </a:t>
            </a:r>
            <a:r>
              <a:rPr lang="ru-RU" b="1" dirty="0" err="1" smtClean="0">
                <a:solidFill>
                  <a:schemeClr val="accent3"/>
                </a:solidFill>
              </a:rPr>
              <a:t>їх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атестації</a:t>
            </a:r>
            <a:endParaRPr lang="ru-RU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93639277"/>
              </p:ext>
            </p:extLst>
          </p:nvPr>
        </p:nvGraphicFramePr>
        <p:xfrm>
          <a:off x="251520" y="1397000"/>
          <a:ext cx="8496944" cy="5200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3499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49006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3"/>
                </a:solidFill>
              </a:rPr>
              <a:t>Що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перешкоджає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професійному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розвитку</a:t>
            </a:r>
            <a:endParaRPr lang="ru-RU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263274406"/>
              </p:ext>
            </p:extLst>
          </p:nvPr>
        </p:nvGraphicFramePr>
        <p:xfrm>
          <a:off x="179512" y="764704"/>
          <a:ext cx="842493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2166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435280" cy="490066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3"/>
                </a:solidFill>
              </a:rPr>
              <a:t>Дотримання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академічної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доброчесності</a:t>
            </a:r>
            <a:endParaRPr lang="ru-RU" b="1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538" y="836712"/>
            <a:ext cx="89894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 smtClean="0"/>
              <a:t>Педагогічні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працівники</a:t>
            </a:r>
            <a:r>
              <a:rPr lang="ru-RU" sz="2000" dirty="0" smtClean="0"/>
              <a:t> </a:t>
            </a:r>
            <a:r>
              <a:rPr lang="ru-RU" sz="2000" dirty="0" err="1" smtClean="0"/>
              <a:t>діють</a:t>
            </a:r>
            <a:r>
              <a:rPr lang="ru-RU" sz="2000" dirty="0" smtClean="0"/>
              <a:t> на засадах </a:t>
            </a:r>
            <a:r>
              <a:rPr lang="ru-RU" sz="2000" dirty="0" err="1" smtClean="0"/>
              <a:t>академічної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доброчесності</a:t>
            </a:r>
            <a:r>
              <a:rPr lang="ru-RU" sz="2000" dirty="0" smtClean="0"/>
              <a:t> :</a:t>
            </a:r>
          </a:p>
          <a:p>
            <a:r>
              <a:rPr lang="ru-RU" sz="2000" dirty="0" smtClean="0"/>
              <a:t>39% </a:t>
            </a:r>
            <a:r>
              <a:rPr lang="ru-RU" sz="2000" dirty="0" err="1" smtClean="0"/>
              <a:t>викладачів</a:t>
            </a:r>
            <a:r>
              <a:rPr lang="ru-RU" sz="2000" dirty="0" smtClean="0"/>
              <a:t> </a:t>
            </a:r>
            <a:r>
              <a:rPr lang="ru-RU" sz="2000" dirty="0" err="1" smtClean="0"/>
              <a:t>впроваджують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прозоре</a:t>
            </a:r>
            <a:r>
              <a:rPr lang="ru-RU" sz="2000" dirty="0" smtClean="0"/>
              <a:t> </a:t>
            </a:r>
            <a:r>
              <a:rPr lang="ru-RU" sz="2000" dirty="0" err="1" smtClean="0"/>
              <a:t>оцінювання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чесний</a:t>
            </a:r>
            <a:r>
              <a:rPr lang="ru-RU" sz="2000" dirty="0" smtClean="0"/>
              <a:t> і об</a:t>
            </a:r>
            <a:r>
              <a:rPr lang="en-US" sz="2000" dirty="0" smtClean="0"/>
              <a:t>’</a:t>
            </a:r>
            <a:r>
              <a:rPr lang="ru-RU" sz="2000" dirty="0" err="1" smtClean="0"/>
              <a:t>єктивний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підхід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20% </a:t>
            </a:r>
            <a:r>
              <a:rPr lang="ru-RU" sz="2000" dirty="0" err="1" smtClean="0"/>
              <a:t>дотримуються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вимог</a:t>
            </a:r>
            <a:r>
              <a:rPr lang="ru-RU" sz="2000" dirty="0" smtClean="0"/>
              <a:t> чинного </a:t>
            </a:r>
            <a:r>
              <a:rPr lang="ru-RU" sz="2000" dirty="0" err="1" smtClean="0"/>
              <a:t>законодавства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28% </a:t>
            </a:r>
            <a:r>
              <a:rPr lang="ru-RU" sz="2000" dirty="0" err="1" smtClean="0"/>
              <a:t>створюють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авторські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завдання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20%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програми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перевірки</a:t>
            </a:r>
            <a:r>
              <a:rPr lang="ru-RU" sz="2000" dirty="0" smtClean="0"/>
              <a:t> на </a:t>
            </a:r>
            <a:r>
              <a:rPr lang="ru-RU" sz="2000" dirty="0" err="1" smtClean="0"/>
              <a:t>плагіат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17% </a:t>
            </a:r>
            <a:r>
              <a:rPr lang="ru-RU" sz="2000" dirty="0" err="1" smtClean="0"/>
              <a:t>вимагають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вказувати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джерела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інформації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8% </a:t>
            </a:r>
            <a:r>
              <a:rPr lang="ru-RU" sz="2000" dirty="0" err="1" smtClean="0"/>
              <a:t>запобігають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списуванню</a:t>
            </a:r>
            <a:r>
              <a:rPr lang="ru-RU" sz="2000" dirty="0" smtClean="0"/>
              <a:t>;</a:t>
            </a:r>
          </a:p>
          <a:p>
            <a:r>
              <a:rPr lang="ru-RU" sz="2000" dirty="0" smtClean="0"/>
              <a:t>2% не </a:t>
            </a:r>
            <a:r>
              <a:rPr lang="ru-RU" sz="2000" dirty="0" err="1" smtClean="0"/>
              <a:t>роблять</a:t>
            </a:r>
            <a:r>
              <a:rPr lang="ru-RU" sz="2000" dirty="0" smtClean="0"/>
              <a:t> </a:t>
            </a:r>
            <a:r>
              <a:rPr lang="ru-RU" sz="2000" dirty="0" err="1" smtClean="0"/>
              <a:t>нічого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54538" y="3811012"/>
            <a:ext cx="89894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err="1" smtClean="0">
                <a:solidFill>
                  <a:srgbClr val="FF0000"/>
                </a:solidFill>
              </a:rPr>
              <a:t>Виявлені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недоліки</a:t>
            </a:r>
            <a:r>
              <a:rPr lang="ru-RU" sz="2400" dirty="0" smtClean="0">
                <a:solidFill>
                  <a:srgbClr val="FF0000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ru-RU" sz="2400" dirty="0" err="1" smtClean="0">
                <a:solidFill>
                  <a:srgbClr val="FF0000"/>
                </a:solidFill>
              </a:rPr>
              <a:t>Відсутня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системність</a:t>
            </a:r>
            <a:r>
              <a:rPr lang="ru-RU" sz="2400" dirty="0" smtClean="0">
                <a:solidFill>
                  <a:srgbClr val="FF0000"/>
                </a:solidFill>
              </a:rPr>
              <a:t> у </a:t>
            </a:r>
            <a:r>
              <a:rPr lang="ru-RU" sz="2400" dirty="0" err="1" smtClean="0">
                <a:solidFill>
                  <a:srgbClr val="FF0000"/>
                </a:solidFill>
              </a:rPr>
              <a:t>дотриманні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критерій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оцінювання</a:t>
            </a:r>
            <a:r>
              <a:rPr lang="ru-RU" sz="2400" dirty="0" smtClean="0">
                <a:solidFill>
                  <a:srgbClr val="FF0000"/>
                </a:solidFill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err="1" smtClean="0">
                <a:solidFill>
                  <a:srgbClr val="FF0000"/>
                </a:solidFill>
              </a:rPr>
              <a:t>Відсутній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вільний</a:t>
            </a:r>
            <a:r>
              <a:rPr lang="ru-RU" sz="2400" dirty="0" smtClean="0">
                <a:solidFill>
                  <a:srgbClr val="FF0000"/>
                </a:solidFill>
              </a:rPr>
              <a:t> доступ </a:t>
            </a:r>
            <a:r>
              <a:rPr lang="ru-RU" sz="2400" dirty="0" err="1" smtClean="0">
                <a:solidFill>
                  <a:srgbClr val="FF0000"/>
                </a:solidFill>
              </a:rPr>
              <a:t>студентів</a:t>
            </a:r>
            <a:r>
              <a:rPr lang="ru-RU" sz="2400" dirty="0" smtClean="0">
                <a:solidFill>
                  <a:srgbClr val="FF0000"/>
                </a:solidFill>
              </a:rPr>
              <a:t> до </a:t>
            </a:r>
            <a:r>
              <a:rPr lang="ru-RU" sz="2400" dirty="0" err="1" smtClean="0">
                <a:solidFill>
                  <a:srgbClr val="FF0000"/>
                </a:solidFill>
              </a:rPr>
              <a:t>критеріїв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оцінювання</a:t>
            </a:r>
            <a:r>
              <a:rPr lang="ru-RU" sz="2400" dirty="0" smtClean="0">
                <a:solidFill>
                  <a:srgbClr val="FF0000"/>
                </a:solidFill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Не </a:t>
            </a:r>
            <a:r>
              <a:rPr lang="ru-RU" sz="2400" dirty="0" err="1" smtClean="0">
                <a:solidFill>
                  <a:srgbClr val="FF0000"/>
                </a:solidFill>
              </a:rPr>
              <a:t>всі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>
                <a:solidFill>
                  <a:srgbClr val="FF0000"/>
                </a:solidFill>
              </a:rPr>
              <a:t>в</a:t>
            </a:r>
            <a:r>
              <a:rPr lang="ru-RU" sz="2400" dirty="0" err="1" smtClean="0">
                <a:solidFill>
                  <a:srgbClr val="FF0000"/>
                </a:solidFill>
              </a:rPr>
              <a:t>икладачі</a:t>
            </a:r>
            <a:r>
              <a:rPr lang="ru-RU" sz="2400" dirty="0" smtClean="0">
                <a:solidFill>
                  <a:srgbClr val="FF0000"/>
                </a:solidFill>
              </a:rPr>
              <a:t>  </a:t>
            </a:r>
            <a:r>
              <a:rPr lang="ru-RU" sz="2400" dirty="0" err="1" smtClean="0">
                <a:solidFill>
                  <a:srgbClr val="FF0000"/>
                </a:solidFill>
              </a:rPr>
              <a:t>володіють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основними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положеннями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щодо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академічної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доброчесності</a:t>
            </a:r>
            <a:r>
              <a:rPr lang="ru-RU" sz="2400" dirty="0" smtClean="0">
                <a:solidFill>
                  <a:srgbClr val="FF0000"/>
                </a:solidFill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Не </a:t>
            </a:r>
            <a:r>
              <a:rPr lang="ru-RU" sz="2400" dirty="0" err="1" smtClean="0">
                <a:solidFill>
                  <a:srgbClr val="FF0000"/>
                </a:solidFill>
              </a:rPr>
              <a:t>всі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викладачі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доводять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здобувачам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освіти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інформацію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щодо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академічної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 err="1" smtClean="0">
                <a:solidFill>
                  <a:srgbClr val="FF0000"/>
                </a:solidFill>
              </a:rPr>
              <a:t>доброчесності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798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748464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 smtClean="0">
                <a:solidFill>
                  <a:schemeClr val="accent3"/>
                </a:solidFill>
              </a:rPr>
              <a:t>Забезпечення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академічної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доброчесності</a:t>
            </a:r>
            <a:endParaRPr lang="ru-RU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132084568"/>
              </p:ext>
            </p:extLst>
          </p:nvPr>
        </p:nvGraphicFramePr>
        <p:xfrm>
          <a:off x="323528" y="908720"/>
          <a:ext cx="8280920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1791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23528" y="757562"/>
            <a:ext cx="8820471" cy="5479750"/>
            <a:chOff x="1236663" y="757562"/>
            <a:chExt cx="7079753" cy="3898576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6663" y="798513"/>
              <a:ext cx="6669087" cy="38576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Прямоугольник 4"/>
            <p:cNvSpPr/>
            <p:nvPr/>
          </p:nvSpPr>
          <p:spPr>
            <a:xfrm>
              <a:off x="6300192" y="757562"/>
              <a:ext cx="2016224" cy="43204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1086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784976" cy="1301006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solidFill>
                  <a:schemeClr val="accent3"/>
                </a:solidFill>
              </a:rPr>
              <a:t>Використання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ru-RU" sz="3200" b="1" dirty="0" err="1" smtClean="0">
                <a:solidFill>
                  <a:schemeClr val="accent3"/>
                </a:solidFill>
              </a:rPr>
              <a:t>джерел</a:t>
            </a:r>
            <a:r>
              <a:rPr lang="ru-RU" sz="3200" b="1" dirty="0" smtClean="0">
                <a:solidFill>
                  <a:schemeClr val="accent3"/>
                </a:solidFill>
              </a:rPr>
              <a:t> і </a:t>
            </a:r>
            <a:r>
              <a:rPr lang="ru-RU" sz="3200" b="1" dirty="0" err="1" smtClean="0">
                <a:solidFill>
                  <a:schemeClr val="accent3"/>
                </a:solidFill>
              </a:rPr>
              <a:t>освітніх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ru-RU" sz="3200" b="1" dirty="0" err="1" smtClean="0">
                <a:solidFill>
                  <a:schemeClr val="accent3"/>
                </a:solidFill>
              </a:rPr>
              <a:t>ресурсів</a:t>
            </a:r>
            <a:r>
              <a:rPr lang="ru-RU" sz="3200" b="1" dirty="0" smtClean="0">
                <a:solidFill>
                  <a:schemeClr val="accent3"/>
                </a:solidFill>
              </a:rPr>
              <a:t> для </a:t>
            </a:r>
            <a:r>
              <a:rPr lang="ru-RU" sz="3200" b="1" dirty="0" err="1" smtClean="0">
                <a:solidFill>
                  <a:schemeClr val="accent3"/>
                </a:solidFill>
              </a:rPr>
              <a:t>розробки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solidFill>
                  <a:schemeClr val="accent3"/>
                </a:solidFill>
              </a:rPr>
              <a:t>календарно-тематичного</a:t>
            </a:r>
            <a:r>
              <a:rPr lang="ru-RU" sz="3200" b="1" dirty="0" smtClean="0">
                <a:solidFill>
                  <a:schemeClr val="accent3"/>
                </a:solidFill>
              </a:rPr>
              <a:t> </a:t>
            </a:r>
            <a:r>
              <a:rPr lang="ru-RU" sz="3200" b="1" dirty="0" err="1" smtClean="0">
                <a:solidFill>
                  <a:schemeClr val="accent3"/>
                </a:solidFill>
              </a:rPr>
              <a:t>планування</a:t>
            </a:r>
            <a:endParaRPr lang="ru-RU" sz="3200" b="1" dirty="0">
              <a:solidFill>
                <a:schemeClr val="accent3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88619849"/>
              </p:ext>
            </p:extLst>
          </p:nvPr>
        </p:nvGraphicFramePr>
        <p:xfrm>
          <a:off x="179512" y="1600200"/>
          <a:ext cx="8856984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4568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8568952" cy="1556792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err="1" smtClean="0">
                <a:solidFill>
                  <a:schemeClr val="accent3"/>
                </a:solidFill>
              </a:rPr>
              <a:t>Ефективність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планування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педагогічними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працівниками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своєї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діяльності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та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використання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сучасних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освітніх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підходів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до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організації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освітнього</a:t>
            </a:r>
            <a:r>
              <a:rPr lang="en-US" sz="2400" b="1" dirty="0" smtClean="0">
                <a:solidFill>
                  <a:schemeClr val="accent3"/>
                </a:solidFill>
              </a:rPr>
              <a:t> </a:t>
            </a:r>
            <a:r>
              <a:rPr lang="en-US" sz="2400" b="1" dirty="0" err="1" smtClean="0">
                <a:solidFill>
                  <a:schemeClr val="accent3"/>
                </a:solidFill>
              </a:rPr>
              <a:t>процесу</a:t>
            </a:r>
            <a:endParaRPr lang="en-US" sz="2400" b="1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501" y="1484784"/>
            <a:ext cx="87849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Перевірено</a:t>
            </a:r>
            <a:r>
              <a:rPr lang="en-US" dirty="0" smtClean="0"/>
              <a:t> </a:t>
            </a:r>
            <a:r>
              <a:rPr lang="en-US" dirty="0" err="1" smtClean="0"/>
              <a:t>відповідність</a:t>
            </a:r>
            <a:r>
              <a:rPr lang="en-US" dirty="0" smtClean="0"/>
              <a:t> </a:t>
            </a:r>
            <a:r>
              <a:rPr lang="en-US" dirty="0" err="1" smtClean="0"/>
              <a:t>плануючої</a:t>
            </a:r>
            <a:r>
              <a:rPr lang="en-US" dirty="0" smtClean="0"/>
              <a:t> </a:t>
            </a:r>
            <a:r>
              <a:rPr lang="en-US" dirty="0" err="1" smtClean="0"/>
              <a:t>документації</a:t>
            </a:r>
            <a:r>
              <a:rPr lang="en-US" dirty="0" smtClean="0"/>
              <a:t>  </a:t>
            </a:r>
            <a:r>
              <a:rPr lang="en-US" dirty="0" err="1" smtClean="0"/>
              <a:t>педагогічних</a:t>
            </a:r>
            <a:r>
              <a:rPr lang="en-US" dirty="0" smtClean="0"/>
              <a:t> </a:t>
            </a:r>
            <a:r>
              <a:rPr lang="en-US" dirty="0" err="1" smtClean="0"/>
              <a:t>працівників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сучасних</a:t>
            </a:r>
            <a:r>
              <a:rPr lang="en-US" dirty="0" smtClean="0"/>
              <a:t> </a:t>
            </a:r>
            <a:r>
              <a:rPr lang="en-US" dirty="0" err="1" smtClean="0"/>
              <a:t>вимог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Документація</a:t>
            </a:r>
            <a:r>
              <a:rPr lang="en-US" dirty="0" smtClean="0"/>
              <a:t> </a:t>
            </a:r>
            <a:r>
              <a:rPr lang="en-US" dirty="0" err="1" smtClean="0"/>
              <a:t>ведеться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високому</a:t>
            </a:r>
            <a:r>
              <a:rPr lang="en-US" dirty="0" smtClean="0"/>
              <a:t> </a:t>
            </a:r>
            <a:r>
              <a:rPr lang="en-US" dirty="0" err="1" smtClean="0"/>
              <a:t>рівні</a:t>
            </a:r>
            <a:r>
              <a:rPr lang="en-US" dirty="0" smtClean="0"/>
              <a:t>, </a:t>
            </a:r>
            <a:r>
              <a:rPr lang="en-US" dirty="0" err="1" smtClean="0"/>
              <a:t>спостергається</a:t>
            </a:r>
            <a:r>
              <a:rPr lang="en-US" dirty="0" smtClean="0"/>
              <a:t> </a:t>
            </a:r>
            <a:r>
              <a:rPr lang="en-US" dirty="0" err="1" smtClean="0"/>
              <a:t>системність</a:t>
            </a:r>
            <a:r>
              <a:rPr lang="en-US" dirty="0" smtClean="0"/>
              <a:t>, </a:t>
            </a:r>
            <a:r>
              <a:rPr lang="en-US" dirty="0" err="1" smtClean="0"/>
              <a:t>сучасні</a:t>
            </a:r>
            <a:r>
              <a:rPr lang="en-US" dirty="0" smtClean="0"/>
              <a:t>  </a:t>
            </a:r>
            <a:r>
              <a:rPr lang="en-US" dirty="0" err="1" smtClean="0"/>
              <a:t>підходи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організації</a:t>
            </a:r>
            <a:r>
              <a:rPr lang="en-US" dirty="0" smtClean="0"/>
              <a:t> </a:t>
            </a:r>
            <a:r>
              <a:rPr lang="en-US" dirty="0" err="1" smtClean="0"/>
              <a:t>освітнього</a:t>
            </a:r>
            <a:r>
              <a:rPr lang="en-US" dirty="0" smtClean="0"/>
              <a:t> </a:t>
            </a:r>
            <a:r>
              <a:rPr lang="en-US" dirty="0" err="1" smtClean="0"/>
              <a:t>процесу</a:t>
            </a:r>
            <a:r>
              <a:rPr lang="en-US" dirty="0" smtClean="0"/>
              <a:t>     - 42%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Документація</a:t>
            </a:r>
            <a:r>
              <a:rPr lang="en-US" dirty="0" smtClean="0"/>
              <a:t> </a:t>
            </a:r>
            <a:r>
              <a:rPr lang="en-US" dirty="0" err="1" smtClean="0"/>
              <a:t>оформлена</a:t>
            </a:r>
            <a:r>
              <a:rPr lang="en-US" dirty="0" smtClean="0"/>
              <a:t> </a:t>
            </a:r>
            <a:r>
              <a:rPr lang="en-US" dirty="0" err="1" smtClean="0"/>
              <a:t>відповідно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вимог</a:t>
            </a:r>
            <a:r>
              <a:rPr lang="en-US" dirty="0" smtClean="0"/>
              <a:t> , </a:t>
            </a:r>
            <a:r>
              <a:rPr lang="en-US" dirty="0" err="1" smtClean="0"/>
              <a:t>спостерігається</a:t>
            </a:r>
            <a:r>
              <a:rPr lang="en-US" dirty="0" smtClean="0"/>
              <a:t> </a:t>
            </a:r>
            <a:r>
              <a:rPr lang="en-US" dirty="0" err="1" smtClean="0"/>
              <a:t>стабільність</a:t>
            </a:r>
            <a:r>
              <a:rPr lang="en-US" dirty="0" smtClean="0"/>
              <a:t> і </a:t>
            </a:r>
            <a:r>
              <a:rPr lang="en-US" dirty="0" err="1" smtClean="0"/>
              <a:t>системність</a:t>
            </a:r>
            <a:r>
              <a:rPr lang="en-US" dirty="0" smtClean="0"/>
              <a:t> у </a:t>
            </a:r>
            <a:r>
              <a:rPr lang="en-US" dirty="0" err="1" smtClean="0"/>
              <a:t>роботі</a:t>
            </a:r>
            <a:r>
              <a:rPr lang="en-US" dirty="0" smtClean="0"/>
              <a:t> – 50%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Планування</a:t>
            </a:r>
            <a:r>
              <a:rPr lang="en-US" dirty="0" smtClean="0"/>
              <a:t> </a:t>
            </a:r>
            <a:r>
              <a:rPr lang="en-US" dirty="0" err="1" smtClean="0"/>
              <a:t>ведеться</a:t>
            </a:r>
            <a:r>
              <a:rPr lang="en-US" dirty="0" smtClean="0"/>
              <a:t>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 smtClean="0"/>
              <a:t>середньому</a:t>
            </a:r>
            <a:r>
              <a:rPr lang="en-US" dirty="0" smtClean="0"/>
              <a:t> </a:t>
            </a:r>
            <a:r>
              <a:rPr lang="en-US" dirty="0" err="1" smtClean="0"/>
              <a:t>рівні</a:t>
            </a:r>
            <a:r>
              <a:rPr lang="en-US" dirty="0" smtClean="0"/>
              <a:t> , </a:t>
            </a:r>
            <a:r>
              <a:rPr lang="en-US" dirty="0" err="1" smtClean="0"/>
              <a:t>спостерігається</a:t>
            </a:r>
            <a:r>
              <a:rPr lang="en-US" dirty="0" smtClean="0"/>
              <a:t> </a:t>
            </a:r>
            <a:r>
              <a:rPr lang="en-US" dirty="0" err="1" smtClean="0"/>
              <a:t>відсутність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систематичності</a:t>
            </a:r>
            <a:r>
              <a:rPr lang="en-US" dirty="0" smtClean="0"/>
              <a:t> </a:t>
            </a:r>
            <a:r>
              <a:rPr lang="en-US" dirty="0" err="1" smtClean="0"/>
              <a:t>порушення</a:t>
            </a:r>
            <a:r>
              <a:rPr lang="en-US" dirty="0" smtClean="0"/>
              <a:t> </a:t>
            </a:r>
            <a:r>
              <a:rPr lang="en-US" dirty="0" err="1" smtClean="0"/>
              <a:t>вимог</a:t>
            </a:r>
            <a:r>
              <a:rPr lang="en-US" dirty="0" smtClean="0"/>
              <a:t> </a:t>
            </a:r>
            <a:r>
              <a:rPr lang="en-US" dirty="0" err="1" smtClean="0"/>
              <a:t>до</a:t>
            </a:r>
            <a:r>
              <a:rPr lang="en-US" dirty="0" smtClean="0"/>
              <a:t> </a:t>
            </a:r>
            <a:r>
              <a:rPr lang="en-US" dirty="0" err="1" smtClean="0"/>
              <a:t>оформлення</a:t>
            </a:r>
            <a:r>
              <a:rPr lang="en-US" dirty="0" smtClean="0"/>
              <a:t> </a:t>
            </a:r>
            <a:r>
              <a:rPr lang="en-US" dirty="0" err="1" smtClean="0"/>
              <a:t>документації</a:t>
            </a:r>
            <a:r>
              <a:rPr lang="en-US" dirty="0" smtClean="0"/>
              <a:t> – 8%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521" y="3793108"/>
            <a:ext cx="842493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noProof="1" smtClean="0">
                <a:solidFill>
                  <a:srgbClr val="FF0000"/>
                </a:solidFill>
              </a:rPr>
              <a:t>Виявлені недоліки:</a:t>
            </a:r>
          </a:p>
          <a:p>
            <a:pPr marL="342900" indent="-342900">
              <a:buFontTx/>
              <a:buChar char="-"/>
            </a:pPr>
            <a:r>
              <a:rPr lang="ru-RU" sz="2400" b="1" noProof="1" smtClean="0">
                <a:solidFill>
                  <a:srgbClr val="FF0000"/>
                </a:solidFill>
              </a:rPr>
              <a:t>Ведення конспектів уроків потребує </a:t>
            </a:r>
            <a:r>
              <a:rPr lang="ru-RU" sz="2400" b="1" noProof="1" smtClean="0">
                <a:solidFill>
                  <a:srgbClr val="FF0000"/>
                </a:solidFill>
              </a:rPr>
              <a:t>суттєвого </a:t>
            </a:r>
            <a:r>
              <a:rPr lang="ru-RU" sz="2400" b="1" noProof="1" smtClean="0">
                <a:solidFill>
                  <a:srgbClr val="FF0000"/>
                </a:solidFill>
              </a:rPr>
              <a:t>вдосконалення.</a:t>
            </a:r>
            <a:endParaRPr lang="ru-RU" sz="2400" b="1" noProof="1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400" b="1" noProof="1" smtClean="0">
                <a:solidFill>
                  <a:srgbClr val="FF0000"/>
                </a:solidFill>
              </a:rPr>
              <a:t>Використовується триєдина мета і відсутній </a:t>
            </a:r>
            <a:r>
              <a:rPr lang="ru-RU" sz="2400" b="1" noProof="1" smtClean="0">
                <a:solidFill>
                  <a:srgbClr val="FF0000"/>
                </a:solidFill>
              </a:rPr>
              <a:t>компетентностний </a:t>
            </a:r>
            <a:r>
              <a:rPr lang="ru-RU" sz="2400" b="1" noProof="1" smtClean="0">
                <a:solidFill>
                  <a:srgbClr val="FF0000"/>
                </a:solidFill>
              </a:rPr>
              <a:t>підхід.</a:t>
            </a:r>
            <a:endParaRPr lang="ru-RU" sz="2400" b="1" noProof="1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400" b="1" noProof="1" smtClean="0">
                <a:solidFill>
                  <a:srgbClr val="FF0000"/>
                </a:solidFill>
              </a:rPr>
              <a:t>Відсутні дати, назва групи, </a:t>
            </a:r>
            <a:r>
              <a:rPr lang="ru-RU" sz="2400" b="1" noProof="1" smtClean="0">
                <a:solidFill>
                  <a:srgbClr val="FF0000"/>
                </a:solidFill>
              </a:rPr>
              <a:t>тип </a:t>
            </a:r>
            <a:r>
              <a:rPr lang="ru-RU" sz="2400" b="1" noProof="1" smtClean="0">
                <a:solidFill>
                  <a:srgbClr val="FF0000"/>
                </a:solidFill>
              </a:rPr>
              <a:t>уроку.</a:t>
            </a:r>
            <a:endParaRPr lang="ru-RU" sz="2400" b="1" noProof="1" smtClean="0">
              <a:solidFill>
                <a:srgbClr val="FF0000"/>
              </a:solidFill>
            </a:endParaRPr>
          </a:p>
          <a:p>
            <a:pPr marL="342900" indent="-342900">
              <a:buFontTx/>
              <a:buChar char="-"/>
            </a:pPr>
            <a:r>
              <a:rPr lang="ru-RU" sz="2400" b="1" noProof="1" smtClean="0">
                <a:solidFill>
                  <a:srgbClr val="FF0000"/>
                </a:solidFill>
              </a:rPr>
              <a:t>Не завжди наявні всі плани уроків відповідно розкладу.</a:t>
            </a:r>
          </a:p>
          <a:p>
            <a:pPr marL="342900" indent="-342900">
              <a:buFontTx/>
              <a:buChar char="-"/>
            </a:pP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883104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64096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err="1" smtClean="0">
                <a:solidFill>
                  <a:schemeClr val="accent3"/>
                </a:solidFill>
              </a:rPr>
              <a:t>Застосування</a:t>
            </a:r>
            <a:r>
              <a:rPr lang="ru-RU" sz="2800" b="1" dirty="0" smtClean="0">
                <a:solidFill>
                  <a:schemeClr val="accent3"/>
                </a:solidFill>
              </a:rPr>
              <a:t> </a:t>
            </a:r>
            <a:r>
              <a:rPr lang="ru-RU" sz="2800" b="1" dirty="0" err="1" smtClean="0">
                <a:solidFill>
                  <a:schemeClr val="accent3"/>
                </a:solidFill>
              </a:rPr>
              <a:t>сучасних</a:t>
            </a:r>
            <a:r>
              <a:rPr lang="ru-RU" sz="2800" b="1" dirty="0" smtClean="0">
                <a:solidFill>
                  <a:schemeClr val="accent3"/>
                </a:solidFill>
              </a:rPr>
              <a:t> </a:t>
            </a:r>
            <a:r>
              <a:rPr lang="ru-RU" sz="2800" b="1" dirty="0" err="1" smtClean="0">
                <a:solidFill>
                  <a:schemeClr val="accent3"/>
                </a:solidFill>
              </a:rPr>
              <a:t>освітніх</a:t>
            </a:r>
            <a:r>
              <a:rPr lang="ru-RU" sz="2800" b="1" dirty="0" smtClean="0">
                <a:solidFill>
                  <a:schemeClr val="accent3"/>
                </a:solidFill>
              </a:rPr>
              <a:t> </a:t>
            </a:r>
            <a:r>
              <a:rPr lang="ru-RU" sz="2800" b="1" dirty="0" err="1" smtClean="0">
                <a:solidFill>
                  <a:schemeClr val="accent3"/>
                </a:solidFill>
              </a:rPr>
              <a:t>технологій</a:t>
            </a:r>
            <a:endParaRPr lang="ru-RU" sz="2800" b="1" dirty="0">
              <a:solidFill>
                <a:schemeClr val="accent3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4984" y="548680"/>
            <a:ext cx="856895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2000" dirty="0" err="1" smtClean="0"/>
              <a:t>застосування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освітніх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технологій</a:t>
            </a:r>
            <a:r>
              <a:rPr lang="ru-RU" sz="2000" dirty="0" smtClean="0"/>
              <a:t> </a:t>
            </a:r>
            <a:r>
              <a:rPr lang="ru-RU" sz="2000" dirty="0" err="1" smtClean="0"/>
              <a:t>спрямованих</a:t>
            </a:r>
            <a:r>
              <a:rPr lang="ru-RU" sz="2000" dirty="0" smtClean="0"/>
              <a:t> на </a:t>
            </a:r>
            <a:r>
              <a:rPr lang="ru-RU" sz="2000" dirty="0" err="1" smtClean="0"/>
              <a:t>формування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загальнопрофесійних</a:t>
            </a:r>
            <a:r>
              <a:rPr lang="ru-RU" sz="2000" dirty="0" smtClean="0"/>
              <a:t>, </a:t>
            </a:r>
            <a:r>
              <a:rPr lang="ru-RU" sz="2000" dirty="0" err="1" smtClean="0"/>
              <a:t>ключових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професійних</a:t>
            </a:r>
            <a:r>
              <a:rPr lang="ru-RU" sz="2000" dirty="0" smtClean="0"/>
              <a:t> компетентностей і </a:t>
            </a:r>
            <a:r>
              <a:rPr lang="ru-RU" sz="2000" dirty="0" err="1" smtClean="0"/>
              <a:t>наскрзних</a:t>
            </a:r>
            <a:r>
              <a:rPr lang="ru-RU" sz="2000" dirty="0" smtClean="0"/>
              <a:t> </a:t>
            </a:r>
            <a:r>
              <a:rPr lang="ru-RU" sz="2000" dirty="0" err="1" smtClean="0"/>
              <a:t>умінь</a:t>
            </a:r>
            <a:r>
              <a:rPr lang="ru-RU" sz="2000" dirty="0" smtClean="0"/>
              <a:t> </a:t>
            </a:r>
            <a:r>
              <a:rPr lang="ru-RU" sz="2000" dirty="0" err="1" smtClean="0"/>
              <a:t>здобувачів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освіти</a:t>
            </a:r>
            <a:r>
              <a:rPr lang="ru-RU" sz="2000" dirty="0" smtClean="0"/>
              <a:t>   – 50%;</a:t>
            </a:r>
          </a:p>
          <a:p>
            <a:pPr marL="285750" indent="-285750">
              <a:buFontTx/>
              <a:buChar char="-"/>
            </a:pPr>
            <a:r>
              <a:rPr lang="ru-RU" sz="2000" dirty="0" err="1"/>
              <a:t>п</a:t>
            </a:r>
            <a:r>
              <a:rPr lang="ru-RU" sz="2000" dirty="0" err="1" smtClean="0"/>
              <a:t>едагогічні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працівники</a:t>
            </a:r>
            <a:r>
              <a:rPr lang="ru-RU" sz="2000" dirty="0" smtClean="0"/>
              <a:t> </a:t>
            </a:r>
            <a:r>
              <a:rPr lang="ru-RU" sz="2000" dirty="0" err="1" smtClean="0"/>
              <a:t>беруть</a:t>
            </a:r>
            <a:r>
              <a:rPr lang="ru-RU" sz="2000" dirty="0" smtClean="0"/>
              <a:t> участь у </a:t>
            </a:r>
            <a:r>
              <a:rPr lang="ru-RU" sz="2000" dirty="0" err="1" smtClean="0"/>
              <a:t>формуванні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реалізації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індивідуальних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освітніх</a:t>
            </a:r>
            <a:r>
              <a:rPr lang="ru-RU" sz="2000" dirty="0" smtClean="0"/>
              <a:t> </a:t>
            </a:r>
            <a:r>
              <a:rPr lang="ru-RU" sz="2000" dirty="0" err="1" smtClean="0"/>
              <a:t>траєкторій</a:t>
            </a:r>
            <a:r>
              <a:rPr lang="ru-RU" sz="2000" dirty="0" smtClean="0"/>
              <a:t> – 60%</a:t>
            </a:r>
          </a:p>
          <a:p>
            <a:pPr marL="285750" indent="-285750">
              <a:buFontTx/>
              <a:buChar char="-"/>
            </a:pPr>
            <a:r>
              <a:rPr lang="ru-RU" sz="2000" dirty="0" err="1"/>
              <a:t>с</a:t>
            </a:r>
            <a:r>
              <a:rPr lang="ru-RU" sz="2000" dirty="0" err="1" smtClean="0"/>
              <a:t>творюють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використовують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власні</a:t>
            </a:r>
            <a:r>
              <a:rPr lang="ru-RU" sz="2000" dirty="0" smtClean="0"/>
              <a:t> </a:t>
            </a:r>
            <a:r>
              <a:rPr lang="ru-RU" sz="2000" dirty="0" err="1" smtClean="0"/>
              <a:t>освітні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ресурси</a:t>
            </a:r>
            <a:r>
              <a:rPr lang="ru-RU" sz="2000" dirty="0" smtClean="0"/>
              <a:t>(</a:t>
            </a:r>
            <a:r>
              <a:rPr lang="ru-RU" sz="2000" dirty="0" err="1" smtClean="0"/>
              <a:t>електронні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презентації</a:t>
            </a:r>
            <a:r>
              <a:rPr lang="ru-RU" sz="2000" dirty="0" smtClean="0"/>
              <a:t>, </a:t>
            </a:r>
            <a:r>
              <a:rPr lang="ru-RU" sz="2000" dirty="0" err="1" smtClean="0"/>
              <a:t>відеоматеріали</a:t>
            </a:r>
            <a:r>
              <a:rPr lang="ru-RU" sz="2000" dirty="0" smtClean="0"/>
              <a:t> , </a:t>
            </a:r>
            <a:r>
              <a:rPr lang="ru-RU" sz="2000" dirty="0" err="1" smtClean="0"/>
              <a:t>методичні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розробки</a:t>
            </a:r>
            <a:r>
              <a:rPr lang="ru-RU" sz="2000" dirty="0" smtClean="0"/>
              <a:t>, </a:t>
            </a:r>
            <a:r>
              <a:rPr lang="ru-RU" sz="2000" dirty="0" err="1" smtClean="0"/>
              <a:t>вебсайти</a:t>
            </a:r>
            <a:r>
              <a:rPr lang="ru-RU" sz="2000" dirty="0" smtClean="0"/>
              <a:t>, блоги,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) – 81%;</a:t>
            </a:r>
          </a:p>
          <a:p>
            <a:pPr marL="285750" indent="-285750">
              <a:buFontTx/>
              <a:buChar char="-"/>
            </a:pPr>
            <a:r>
              <a:rPr lang="ru-RU" sz="2000" dirty="0" err="1"/>
              <a:t>в</a:t>
            </a:r>
            <a:r>
              <a:rPr lang="ru-RU" sz="2000" dirty="0" err="1" smtClean="0"/>
              <a:t>икористовують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інформаційно-комунікативні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технології</a:t>
            </a:r>
            <a:r>
              <a:rPr lang="ru-RU" sz="2000" dirty="0" smtClean="0"/>
              <a:t> в </a:t>
            </a:r>
            <a:r>
              <a:rPr lang="ru-RU" sz="2000" dirty="0" err="1" smtClean="0"/>
              <a:t>освітньому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процесі</a:t>
            </a:r>
            <a:r>
              <a:rPr lang="ru-RU" sz="2000" dirty="0"/>
              <a:t> </a:t>
            </a:r>
            <a:r>
              <a:rPr lang="ru-RU" sz="2000" dirty="0" smtClean="0"/>
              <a:t>– 82%</a:t>
            </a:r>
          </a:p>
          <a:p>
            <a:pPr marL="285750" indent="-285750">
              <a:buFontTx/>
              <a:buChar char="-"/>
            </a:pPr>
            <a:r>
              <a:rPr lang="ru-RU" sz="2000" dirty="0" err="1"/>
              <a:t>в</a:t>
            </a:r>
            <a:r>
              <a:rPr lang="ru-RU" sz="2000" dirty="0" err="1" smtClean="0"/>
              <a:t>икористовуються</a:t>
            </a:r>
            <a:r>
              <a:rPr lang="ru-RU" sz="2000" dirty="0" smtClean="0"/>
              <a:t>: Ка</a:t>
            </a:r>
            <a:r>
              <a:rPr lang="en-US" sz="2000" dirty="0" smtClean="0"/>
              <a:t>hoot, </a:t>
            </a:r>
            <a:r>
              <a:rPr lang="en-US" sz="2000" dirty="0" err="1" smtClean="0"/>
              <a:t>Classtime</a:t>
            </a:r>
            <a:r>
              <a:rPr lang="en-US" sz="2000" dirty="0" smtClean="0"/>
              <a:t>, MS Forms, </a:t>
            </a:r>
            <a:r>
              <a:rPr lang="ru-RU" sz="2000" dirty="0" smtClean="0"/>
              <a:t>ШІ, </a:t>
            </a:r>
            <a:r>
              <a:rPr lang="en-US" sz="2000" dirty="0" err="1" smtClean="0"/>
              <a:t>Canva</a:t>
            </a:r>
            <a:r>
              <a:rPr lang="en-US" sz="2000" dirty="0" smtClean="0"/>
              <a:t>, </a:t>
            </a:r>
            <a:r>
              <a:rPr lang="en-US" sz="2000" dirty="0" err="1" smtClean="0"/>
              <a:t>Wordwoll</a:t>
            </a:r>
            <a:r>
              <a:rPr lang="en-US" sz="2000" dirty="0" smtClean="0"/>
              <a:t>, </a:t>
            </a:r>
            <a:r>
              <a:rPr lang="en-US" sz="2000" dirty="0" err="1" smtClean="0"/>
              <a:t>LearningApps</a:t>
            </a:r>
            <a:r>
              <a:rPr lang="en-US" sz="2000" dirty="0"/>
              <a:t> </a:t>
            </a:r>
            <a:r>
              <a:rPr lang="ru-RU" sz="2000" dirty="0" smtClean="0"/>
              <a:t>та </a:t>
            </a:r>
            <a:r>
              <a:rPr lang="ru-RU" sz="2000" dirty="0" err="1" smtClean="0"/>
              <a:t>інші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180344"/>
            <a:ext cx="89590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</a:t>
            </a:r>
            <a:r>
              <a:rPr lang="ru-RU" sz="2400" b="1" dirty="0" err="1" smtClean="0">
                <a:solidFill>
                  <a:srgbClr val="FF0000"/>
                </a:solidFill>
              </a:rPr>
              <a:t>Виявлені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недоліки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ru-RU" sz="2400" b="1" dirty="0">
                <a:solidFill>
                  <a:srgbClr val="FF0000"/>
                </a:solidFill>
              </a:rPr>
              <a:t>н</a:t>
            </a:r>
            <a:r>
              <a:rPr lang="ru-RU" sz="2400" b="1" dirty="0" smtClean="0">
                <a:solidFill>
                  <a:srgbClr val="FF0000"/>
                </a:solidFill>
              </a:rPr>
              <a:t>е </a:t>
            </a:r>
            <a:r>
              <a:rPr lang="ru-RU" sz="2400" b="1" dirty="0" err="1" smtClean="0">
                <a:solidFill>
                  <a:srgbClr val="FF0000"/>
                </a:solidFill>
              </a:rPr>
              <a:t>всі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викладачі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відслідковують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особистий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поступ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студентів</a:t>
            </a:r>
            <a:r>
              <a:rPr lang="ru-RU" sz="2400" b="1" dirty="0" smtClean="0">
                <a:solidFill>
                  <a:srgbClr val="FF0000"/>
                </a:solidFill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застосування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сучасних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освітніх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технологій</a:t>
            </a:r>
            <a:r>
              <a:rPr lang="ru-RU" sz="2400" b="1" dirty="0" smtClean="0">
                <a:solidFill>
                  <a:srgbClr val="FF0000"/>
                </a:solidFill>
              </a:rPr>
              <a:t> у 30% </a:t>
            </a:r>
            <a:r>
              <a:rPr lang="ru-RU" sz="2400" b="1" dirty="0" err="1" smtClean="0">
                <a:solidFill>
                  <a:srgbClr val="FF0000"/>
                </a:solidFill>
              </a:rPr>
              <a:t>викладачів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має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епізодичний</a:t>
            </a:r>
            <a:r>
              <a:rPr lang="ru-RU" sz="2400" b="1" dirty="0" smtClean="0">
                <a:solidFill>
                  <a:srgbClr val="FF0000"/>
                </a:solidFill>
              </a:rPr>
              <a:t> характер, </a:t>
            </a:r>
            <a:r>
              <a:rPr lang="ru-RU" sz="2400" b="1" dirty="0" err="1" smtClean="0">
                <a:solidFill>
                  <a:srgbClr val="FF0000"/>
                </a:solidFill>
              </a:rPr>
              <a:t>відсутня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систематичність</a:t>
            </a:r>
            <a:r>
              <a:rPr lang="ru-RU" sz="2400" b="1" dirty="0" smtClean="0">
                <a:solidFill>
                  <a:srgbClr val="FF0000"/>
                </a:solidFill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b="1" dirty="0" err="1">
                <a:solidFill>
                  <a:srgbClr val="FF0000"/>
                </a:solidFill>
              </a:rPr>
              <a:t>п</a:t>
            </a:r>
            <a:r>
              <a:rPr lang="ru-RU" sz="2400" b="1" dirty="0" err="1" smtClean="0">
                <a:solidFill>
                  <a:srgbClr val="FF0000"/>
                </a:solidFill>
              </a:rPr>
              <a:t>ереважають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традиційні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методи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err="1" smtClean="0">
                <a:solidFill>
                  <a:srgbClr val="FF0000"/>
                </a:solidFill>
              </a:rPr>
              <a:t>навчання</a:t>
            </a:r>
            <a:r>
              <a:rPr lang="ru-RU" sz="2400" b="1" dirty="0" smtClean="0">
                <a:solidFill>
                  <a:srgbClr val="FF0000"/>
                </a:solidFill>
              </a:rPr>
              <a:t> у 26% 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27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98052" y="345780"/>
            <a:ext cx="8784975" cy="5963540"/>
            <a:chOff x="179513" y="345780"/>
            <a:chExt cx="8784975" cy="3060340"/>
          </a:xfrm>
        </p:grpSpPr>
        <p:grpSp>
          <p:nvGrpSpPr>
            <p:cNvPr id="4" name="Группа 3"/>
            <p:cNvGrpSpPr/>
            <p:nvPr/>
          </p:nvGrpSpPr>
          <p:grpSpPr>
            <a:xfrm>
              <a:off x="179513" y="669816"/>
              <a:ext cx="8784975" cy="2736304"/>
              <a:chOff x="179513" y="260648"/>
              <a:chExt cx="8999607" cy="2736304"/>
            </a:xfrm>
          </p:grpSpPr>
          <p:pic>
            <p:nvPicPr>
              <p:cNvPr id="1026" name="Picture 2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9513" y="260648"/>
                <a:ext cx="6412482" cy="27363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27" name="Picture 3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938760" y="605702"/>
                <a:ext cx="3240360" cy="23192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5" name="Прямоугольник 4"/>
            <p:cNvSpPr/>
            <p:nvPr/>
          </p:nvSpPr>
          <p:spPr>
            <a:xfrm>
              <a:off x="4590540" y="345780"/>
              <a:ext cx="1872208" cy="648072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7422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1052736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chemeClr val="accent3"/>
                </a:solidFill>
              </a:rPr>
              <a:t>Спостереження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особистого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поступу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студентів</a:t>
            </a:r>
            <a:endParaRPr lang="ru-RU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645512139"/>
              </p:ext>
            </p:extLst>
          </p:nvPr>
        </p:nvGraphicFramePr>
        <p:xfrm>
          <a:off x="323528" y="1340768"/>
          <a:ext cx="8352928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730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634082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3"/>
                </a:solidFill>
              </a:rPr>
              <a:t>Підтримка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студентів</a:t>
            </a:r>
            <a:r>
              <a:rPr lang="ru-RU" b="1" dirty="0" smtClean="0">
                <a:solidFill>
                  <a:schemeClr val="accent3"/>
                </a:solidFill>
              </a:rPr>
              <a:t> у </a:t>
            </a:r>
            <a:r>
              <a:rPr lang="ru-RU" b="1" dirty="0" err="1" smtClean="0">
                <a:solidFill>
                  <a:schemeClr val="accent3"/>
                </a:solidFill>
              </a:rPr>
              <a:t>їхньому</a:t>
            </a: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err="1" smtClean="0">
                <a:solidFill>
                  <a:schemeClr val="accent3"/>
                </a:solidFill>
              </a:rPr>
              <a:t>навчанні</a:t>
            </a:r>
            <a:endParaRPr lang="ru-RU" b="1" dirty="0">
              <a:solidFill>
                <a:schemeClr val="accent3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17538823"/>
              </p:ext>
            </p:extLst>
          </p:nvPr>
        </p:nvGraphicFramePr>
        <p:xfrm>
          <a:off x="467544" y="1397000"/>
          <a:ext cx="8136904" cy="462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6366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1124744"/>
            <a:ext cx="8964487" cy="4536504"/>
            <a:chOff x="1046163" y="1124744"/>
            <a:chExt cx="7055955" cy="3102769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6163" y="1227138"/>
              <a:ext cx="7050087" cy="3000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Прямоугольник 3"/>
            <p:cNvSpPr/>
            <p:nvPr/>
          </p:nvSpPr>
          <p:spPr>
            <a:xfrm>
              <a:off x="6085894" y="1124744"/>
              <a:ext cx="2016224" cy="43204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1874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1728192" cy="86409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51520" y="1174647"/>
            <a:ext cx="9073007" cy="4486601"/>
            <a:chOff x="1089025" y="1174647"/>
            <a:chExt cx="7083375" cy="291475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025" y="1365250"/>
              <a:ext cx="6964363" cy="27241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" name="Прямоугольник 6"/>
            <p:cNvSpPr/>
            <p:nvPr/>
          </p:nvSpPr>
          <p:spPr>
            <a:xfrm>
              <a:off x="6156176" y="1174647"/>
              <a:ext cx="2016224" cy="86409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6071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599</TotalTime>
  <Words>516</Words>
  <Application>Microsoft Office PowerPoint</Application>
  <PresentationFormat>Экран (4:3)</PresentationFormat>
  <Paragraphs>68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Эркер</vt:lpstr>
      <vt:lpstr>Тема Office</vt:lpstr>
      <vt:lpstr>1_Тема Office</vt:lpstr>
      <vt:lpstr>2_Тема Office</vt:lpstr>
      <vt:lpstr>3_Тема Office</vt:lpstr>
      <vt:lpstr>Самооцінювання за     напрямом:  «Педагогічна діяльність педагогічних працівників»        </vt:lpstr>
      <vt:lpstr>Використання джерел і освітніх ресурсів для розробки календарно-тематичного планування</vt:lpstr>
      <vt:lpstr>Ефективність планування педагогічними працівниками своєї діяльності та використання сучасних освітніх підходів до організації освітнього процесу</vt:lpstr>
      <vt:lpstr>Застосування сучасних освітніх технологій</vt:lpstr>
      <vt:lpstr>Презентация PowerPoint</vt:lpstr>
      <vt:lpstr>Спостереження особистого поступу студентів</vt:lpstr>
      <vt:lpstr>Підтримка студентів у їхньому навчанні</vt:lpstr>
      <vt:lpstr>Презентация PowerPoint</vt:lpstr>
      <vt:lpstr>Презентация PowerPoint</vt:lpstr>
      <vt:lpstr>Презентация PowerPoint</vt:lpstr>
      <vt:lpstr>Підвищення професійного рівня і педагогічної майстерності</vt:lpstr>
      <vt:lpstr>Форми підвищення кваліфікації</vt:lpstr>
      <vt:lpstr>Тематика професйного зростання</vt:lpstr>
      <vt:lpstr>Поширення власного педагогічного досвіду</vt:lpstr>
      <vt:lpstr>Створені умови для постійного підвищення кваліфікації педагогічних працівників, їх атестації</vt:lpstr>
      <vt:lpstr>Що перешкоджає професійному розвитку</vt:lpstr>
      <vt:lpstr>Дотримання академічної доброчесності</vt:lpstr>
      <vt:lpstr>Забезпечення академічної доброчесності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Самооцінювання за     напрямом:  «Педагогічна діяльність педагогічних працівників»</dc:title>
  <dc:creator>Інна</dc:creator>
  <cp:lastModifiedBy>Інна</cp:lastModifiedBy>
  <cp:revision>47</cp:revision>
  <dcterms:created xsi:type="dcterms:W3CDTF">2026-05-25T05:51:41Z</dcterms:created>
  <dcterms:modified xsi:type="dcterms:W3CDTF">2026-06-29T06:42:43Z</dcterms:modified>
</cp:coreProperties>
</file>